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74" r:id="rId1"/>
  </p:sldMasterIdLst>
  <p:notesMasterIdLst>
    <p:notesMasterId r:id="rId32"/>
  </p:notesMasterIdLst>
  <p:handoutMasterIdLst>
    <p:handoutMasterId r:id="rId33"/>
  </p:handoutMasterIdLst>
  <p:sldIdLst>
    <p:sldId id="530" r:id="rId2"/>
    <p:sldId id="550" r:id="rId3"/>
    <p:sldId id="537" r:id="rId4"/>
    <p:sldId id="546" r:id="rId5"/>
    <p:sldId id="547" r:id="rId6"/>
    <p:sldId id="549" r:id="rId7"/>
    <p:sldId id="582" r:id="rId8"/>
    <p:sldId id="583" r:id="rId9"/>
    <p:sldId id="584" r:id="rId10"/>
    <p:sldId id="585" r:id="rId11"/>
    <p:sldId id="586" r:id="rId12"/>
    <p:sldId id="587" r:id="rId13"/>
    <p:sldId id="588" r:id="rId14"/>
    <p:sldId id="589" r:id="rId15"/>
    <p:sldId id="590" r:id="rId16"/>
    <p:sldId id="591" r:id="rId17"/>
    <p:sldId id="592" r:id="rId18"/>
    <p:sldId id="593" r:id="rId19"/>
    <p:sldId id="594" r:id="rId20"/>
    <p:sldId id="595" r:id="rId21"/>
    <p:sldId id="596" r:id="rId22"/>
    <p:sldId id="597" r:id="rId23"/>
    <p:sldId id="598" r:id="rId24"/>
    <p:sldId id="599" r:id="rId25"/>
    <p:sldId id="600" r:id="rId26"/>
    <p:sldId id="601" r:id="rId27"/>
    <p:sldId id="602" r:id="rId28"/>
    <p:sldId id="603" r:id="rId29"/>
    <p:sldId id="604" r:id="rId30"/>
    <p:sldId id="544" r:id="rId31"/>
  </p:sldIdLst>
  <p:sldSz cx="9144000" cy="6858000" type="screen4x3"/>
  <p:notesSz cx="6794500" cy="99314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5"/>
    <a:srgbClr val="E6A7F7"/>
    <a:srgbClr val="0066CC"/>
    <a:srgbClr val="003399"/>
    <a:srgbClr val="BFBFFF"/>
    <a:srgbClr val="7575FF"/>
    <a:srgbClr val="384F8E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8556" autoAdjust="0"/>
  </p:normalViewPr>
  <p:slideViewPr>
    <p:cSldViewPr>
      <p:cViewPr>
        <p:scale>
          <a:sx n="80" d="100"/>
          <a:sy n="80" d="100"/>
        </p:scale>
        <p:origin x="-67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40"/>
    </p:cViewPr>
  </p:sorterViewPr>
  <p:notesViewPr>
    <p:cSldViewPr>
      <p:cViewPr varScale="1">
        <p:scale>
          <a:sx n="62" d="100"/>
          <a:sy n="62" d="100"/>
        </p:scale>
        <p:origin x="-2982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015" y="0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829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584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15" y="0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48" y="4718456"/>
            <a:ext cx="4980405" cy="44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829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15" y="9433829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A498849-54B0-4E97-9D1E-8A3BB80C0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01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A5B29D-177A-40EA-8863-1FEFA815C30A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46125" y="547688"/>
            <a:ext cx="786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nl-NL"/>
          </a:p>
        </p:txBody>
      </p:sp>
      <p:sp>
        <p:nvSpPr>
          <p:cNvPr id="477195" name="Rectangle 10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7544" y="2708920"/>
            <a:ext cx="8424936" cy="2040632"/>
          </a:xfr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229200"/>
            <a:ext cx="8496944" cy="914400"/>
          </a:xfrm>
        </p:spPr>
        <p:txBody>
          <a:bodyPr/>
          <a:lstStyle>
            <a:lvl1pPr>
              <a:spcBef>
                <a:spcPct val="2000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Name: XXXXXXXX &gt; Arial &gt; Bold &gt; size 20</a:t>
            </a:r>
            <a:endParaRPr lang="en-US" dirty="0" smtClean="0"/>
          </a:p>
          <a:p>
            <a:r>
              <a:rPr lang="en-US" dirty="0" smtClean="0"/>
              <a:t>Date: XX Month 2015</a:t>
            </a:r>
            <a:r>
              <a:rPr lang="en-GB" dirty="0" smtClean="0"/>
              <a:t> &gt; Arial &gt; Bold &gt; size 20</a:t>
            </a:r>
            <a:endParaRPr lang="en-US" dirty="0" smtClean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6669088"/>
            <a:ext cx="2700338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4540250" y="6669088"/>
            <a:ext cx="4495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79363"/>
            <a:ext cx="7704856" cy="4857949"/>
          </a:xfrm>
        </p:spPr>
        <p:txBody>
          <a:bodyPr anchor="t" anchorCtr="0"/>
          <a:lstStyle>
            <a:lvl1pPr>
              <a:lnSpc>
                <a:spcPts val="2600"/>
              </a:lnSpc>
              <a:buFont typeface="Wingdings 3" pitchFamily="18" charset="2"/>
              <a:buChar char="u"/>
              <a:defRPr lang="en-US" dirty="0" smtClean="0"/>
            </a:lvl1pPr>
            <a:lvl2pPr>
              <a:lnSpc>
                <a:spcPts val="2600"/>
              </a:lnSpc>
              <a:buFont typeface="Wingdings 3" pitchFamily="18" charset="2"/>
              <a:buChar char="u"/>
              <a:defRPr lang="en-US" sz="2000" dirty="0" smtClean="0"/>
            </a:lvl2pPr>
            <a:lvl3pPr marL="1143000" marR="0" indent="-28575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tabLst/>
              <a:defRPr lang="en-US" sz="2000" dirty="0" smtClean="0"/>
            </a:lvl3pPr>
            <a:lvl4pPr marL="1600200" marR="0" indent="-28575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tabLst/>
              <a:defRPr lang="en-US" sz="20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375320"/>
            <a:ext cx="77768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 IBFD 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FAC7-8ECF-4F12-A8E6-D49A0E855F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7584" y="1379363"/>
            <a:ext cx="7704856" cy="4857949"/>
          </a:xfrm>
        </p:spPr>
        <p:txBody>
          <a:bodyPr/>
          <a:lstStyle>
            <a:lvl1pPr>
              <a:lnSpc>
                <a:spcPts val="5400"/>
              </a:lnSpc>
              <a:spcBef>
                <a:spcPts val="0"/>
              </a:spcBef>
              <a:buFont typeface="Wingdings 3" pitchFamily="18" charset="2"/>
              <a:buChar char="u"/>
              <a:defRPr lang="en-US" baseline="0" dirty="0" smtClean="0"/>
            </a:lvl1pPr>
            <a:lvl2pPr>
              <a:lnSpc>
                <a:spcPts val="2600"/>
              </a:lnSpc>
              <a:buFont typeface="Wingdings 3" pitchFamily="18" charset="2"/>
              <a:buChar char="u"/>
              <a:defRPr lang="en-US" sz="2000" dirty="0" smtClean="0"/>
            </a:lvl2pPr>
            <a:lvl3pPr marL="1143000" marR="0" indent="-28575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tabLst/>
              <a:defRPr lang="en-US" sz="2000" dirty="0" smtClean="0"/>
            </a:lvl3pPr>
            <a:lvl4pPr marL="1600200" marR="0" indent="-28575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tabLst/>
              <a:defRPr lang="en-US" sz="2000" dirty="0" smtClean="0"/>
            </a:lvl4pPr>
          </a:lstStyle>
          <a:p>
            <a:pPr lvl="0"/>
            <a:r>
              <a:rPr lang="en-US" dirty="0" smtClean="0"/>
              <a:t>Topic 1:</a:t>
            </a:r>
          </a:p>
          <a:p>
            <a:pPr lvl="0"/>
            <a:r>
              <a:rPr lang="en-US" dirty="0" smtClean="0"/>
              <a:t>Topic 2:</a:t>
            </a:r>
          </a:p>
          <a:p>
            <a:pPr lvl="0"/>
            <a:r>
              <a:rPr lang="en-US" dirty="0" smtClean="0"/>
              <a:t>Topic 3:</a:t>
            </a:r>
          </a:p>
          <a:p>
            <a:pPr lvl="0"/>
            <a:r>
              <a:rPr lang="en-US" dirty="0" smtClean="0"/>
              <a:t>Topic 4: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27584" y="375320"/>
            <a:ext cx="77768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 IBFD 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FAC7-8ECF-4F12-A8E6-D49A0E855F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375320"/>
            <a:ext cx="77768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827584" y="2420888"/>
            <a:ext cx="7704856" cy="1130350"/>
          </a:xfrm>
          <a:solidFill>
            <a:srgbClr val="005695"/>
          </a:solidFill>
        </p:spPr>
        <p:txBody>
          <a:bodyPr lIns="108000" tIns="108000"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 useBgFill="1"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7088" y="3716338"/>
            <a:ext cx="7705352" cy="2449512"/>
          </a:xfrm>
        </p:spPr>
        <p:txBody>
          <a:bodyPr anchor="t"/>
          <a:lstStyle>
            <a:lvl1pPr marL="0" indent="0">
              <a:lnSpc>
                <a:spcPts val="2900"/>
              </a:lnSpc>
              <a:buNone/>
              <a:defRPr b="0"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 IBFD 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4E79-122D-41B1-8074-DAF0A08E53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olumn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375320"/>
            <a:ext cx="77768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 useBgFill="1"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0" y="1340768"/>
            <a:ext cx="3960440" cy="4896544"/>
          </a:xfrm>
        </p:spPr>
        <p:txBody>
          <a:bodyPr anchor="t"/>
          <a:lstStyle>
            <a:lvl1pPr marL="0" indent="0">
              <a:lnSpc>
                <a:spcPts val="2700"/>
              </a:lnSpc>
              <a:buNone/>
              <a:defRPr b="0"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27584" y="1412776"/>
            <a:ext cx="3456384" cy="4824536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>
              <a:buNone/>
              <a:defRPr b="0"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 IBFD 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50939-7218-41A7-BA9E-3004430DA9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827584" y="1556792"/>
            <a:ext cx="7632848" cy="4752528"/>
          </a:xfrm>
          <a:solidFill>
            <a:schemeClr val="bg2">
              <a:lumMod val="40000"/>
              <a:lumOff val="60000"/>
            </a:schemeClr>
          </a:solidFill>
        </p:spPr>
        <p:txBody>
          <a:bodyPr anchor="t"/>
          <a:lstStyle>
            <a:lvl1pPr>
              <a:buNone/>
              <a:defRPr sz="2000" b="0"/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375320"/>
            <a:ext cx="77768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 IBFD 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1C14-65FB-413B-ACC9-5D2581561B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46125" y="547688"/>
            <a:ext cx="786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nl-NL"/>
          </a:p>
        </p:txBody>
      </p:sp>
      <p:sp>
        <p:nvSpPr>
          <p:cNvPr id="477195" name="Rectangle 10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7544" y="2708920"/>
            <a:ext cx="8424936" cy="2040632"/>
          </a:xfr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229200"/>
            <a:ext cx="8496944" cy="914400"/>
          </a:xfrm>
        </p:spPr>
        <p:txBody>
          <a:bodyPr/>
          <a:lstStyle>
            <a:lvl1pPr>
              <a:spcBef>
                <a:spcPct val="2000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Name: XXXXXXXX &gt; Arial &gt; Bold &gt; size 20</a:t>
            </a:r>
            <a:endParaRPr lang="en-US" dirty="0" smtClean="0"/>
          </a:p>
          <a:p>
            <a:r>
              <a:rPr lang="en-US" dirty="0" smtClean="0"/>
              <a:t>Date: XX Month 2015</a:t>
            </a:r>
            <a:r>
              <a:rPr lang="en-GB" dirty="0" smtClean="0"/>
              <a:t> &gt; Arial &gt; Bold &gt; size 20</a:t>
            </a:r>
            <a:endParaRPr lang="en-US" dirty="0" smtClean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6669088"/>
            <a:ext cx="2700338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4540250" y="6669088"/>
            <a:ext cx="4495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31838" y="6686550"/>
            <a:ext cx="1463675" cy="171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E362-DC3D-469C-A733-184CB28AE856}" type="datetimeFigureOut">
              <a:rPr lang="en-US"/>
              <a:pPr>
                <a:defRPr/>
              </a:pPr>
              <a:t>8/3/2018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720CB-153A-44A3-8065-6FB82466F4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379538"/>
            <a:ext cx="7705725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0"/>
            <a:endParaRPr lang="en-US" dirty="0" smtClean="0"/>
          </a:p>
        </p:txBody>
      </p:sp>
      <p:sp>
        <p:nvSpPr>
          <p:cNvPr id="4761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0250" y="6453188"/>
            <a:ext cx="449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2015 IBFD </a:t>
            </a:r>
            <a:endParaRPr lang="en-US"/>
          </a:p>
        </p:txBody>
      </p:sp>
      <p:sp>
        <p:nvSpPr>
          <p:cNvPr id="4761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53188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374650"/>
            <a:ext cx="77771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68" r:id="rId7"/>
    <p:sldLayoutId id="2147484381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600"/>
        </a:lnSpc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 3" pitchFamily="18" charset="2"/>
        <a:buChar char="u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600"/>
        </a:lnSpc>
        <a:spcBef>
          <a:spcPct val="20000"/>
        </a:spcBef>
        <a:spcAft>
          <a:spcPct val="0"/>
        </a:spcAft>
        <a:buClr>
          <a:srgbClr val="005695"/>
        </a:buClr>
        <a:buSzPct val="80000"/>
        <a:buFont typeface="Wingdings 3" pitchFamily="18" charset="2"/>
        <a:buChar char="u"/>
        <a:defRPr sz="2000">
          <a:solidFill>
            <a:schemeClr val="tx1"/>
          </a:solidFill>
          <a:latin typeface="+mn-lt"/>
        </a:defRPr>
      </a:lvl2pPr>
      <a:lvl3pPr marL="1143000" indent="-285750" algn="l" rtl="0" eaLnBrk="1" fontAlgn="base" hangingPunct="1">
        <a:lnSpc>
          <a:spcPts val="2600"/>
        </a:lnSpc>
        <a:spcBef>
          <a:spcPct val="20000"/>
        </a:spcBef>
        <a:spcAft>
          <a:spcPct val="0"/>
        </a:spcAft>
        <a:buClr>
          <a:srgbClr val="005695"/>
        </a:buClr>
        <a:buSzPct val="80000"/>
        <a:buFont typeface="Wingdings 3" pitchFamily="18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6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3" pitchFamily="18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dfb.org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323528" y="2204864"/>
            <a:ext cx="8820472" cy="2040632"/>
          </a:xfrm>
        </p:spPr>
        <p:txBody>
          <a:bodyPr/>
          <a:lstStyle/>
          <a:p>
            <a:r>
              <a:rPr lang="en-GB" sz="2800" dirty="0" smtClean="0"/>
              <a:t>IBFD</a:t>
            </a:r>
          </a:p>
          <a:p>
            <a:r>
              <a:rPr lang="zh-CN" altLang="en-US" sz="2800" dirty="0" smtClean="0"/>
              <a:t>荷兰国际财税文献局</a:t>
            </a:r>
            <a:r>
              <a:rPr lang="en-GB" sz="2800" dirty="0" smtClean="0"/>
              <a:t> </a:t>
            </a:r>
          </a:p>
          <a:p>
            <a:endParaRPr lang="en-US" altLang="zh-CN" sz="2800" dirty="0" smtClean="0"/>
          </a:p>
          <a:p>
            <a:r>
              <a:rPr lang="zh-CN" altLang="en-US" sz="3200" u="sng" dirty="0" smtClean="0"/>
              <a:t>国际税务研究平台最新内容介绍及展示</a:t>
            </a:r>
            <a:endParaRPr lang="en-GB" sz="3200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BFAC7-8ECF-4F12-A8E6-D49A0E855F2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IBFD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1" y="2787497"/>
            <a:ext cx="8684589" cy="167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>
                <a:latin typeface="+mj-ea"/>
              </a:rPr>
              <a:t>荷兰国际财税文献局 </a:t>
            </a:r>
            <a:r>
              <a:rPr lang="en-US" altLang="zh-CN" sz="2800" dirty="0">
                <a:latin typeface="+mj-ea"/>
              </a:rPr>
              <a:t>–</a:t>
            </a:r>
            <a:r>
              <a:rPr lang="zh-CN" altLang="en-US" sz="2800" dirty="0">
                <a:latin typeface="+mj-ea"/>
              </a:rPr>
              <a:t> 检索方法</a:t>
            </a:r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611560" y="1513582"/>
            <a:ext cx="66247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en-US" altLang="zh-CN" sz="24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sz="24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在线研究平台</a:t>
            </a:r>
            <a:r>
              <a:rPr lang="en-US" altLang="zh-CN" sz="24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sz="24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sz="24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sz="24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sz="24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TRP</a:t>
            </a:r>
            <a:r>
              <a:rPr lang="zh-CN" altLang="en-US" sz="24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sz="24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–</a:t>
            </a:r>
            <a:r>
              <a:rPr lang="zh-CN" altLang="en-US" sz="24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进入页面检索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079991" y="2789392"/>
            <a:ext cx="1296144" cy="864096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227336" y="2571473"/>
            <a:ext cx="1281616" cy="792088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567947" y="2403813"/>
            <a:ext cx="288032" cy="360040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5724128" y="2155744"/>
            <a:ext cx="288032" cy="360040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ular Callout 10"/>
          <p:cNvSpPr/>
          <p:nvPr/>
        </p:nvSpPr>
        <p:spPr bwMode="auto">
          <a:xfrm>
            <a:off x="827584" y="4581128"/>
            <a:ext cx="1872208" cy="720080"/>
          </a:xfrm>
          <a:prstGeom prst="wedgeRectCallout">
            <a:avLst>
              <a:gd name="adj1" fmla="val 13242"/>
              <a:gd name="adj2" fmla="val -1551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检  索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5086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荷兰国际财税文献局 </a:t>
            </a:r>
            <a:r>
              <a:rPr lang="en-US" altLang="zh-CN" sz="2800" dirty="0" smtClean="0"/>
              <a:t>–</a:t>
            </a:r>
            <a:r>
              <a:rPr lang="zh-CN" altLang="en-US" sz="2800" dirty="0" smtClean="0"/>
              <a:t> 三种主要检索</a:t>
            </a:r>
            <a:r>
              <a:rPr lang="zh-CN" altLang="en-US" sz="2800" dirty="0"/>
              <a:t>路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径</a:t>
            </a:r>
            <a:endParaRPr lang="en-GB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7560840" cy="4896544"/>
          </a:xfrm>
        </p:spPr>
        <p:txBody>
          <a:bodyPr/>
          <a:lstStyle/>
          <a:p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方法一、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通过首页的国家主要特征信息，进而查询完整的国别税务信息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en-GB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087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国际税务研究平台 </a:t>
            </a:r>
            <a:r>
              <a:rPr lang="en-US" altLang="zh-CN" sz="2800" dirty="0" smtClean="0"/>
              <a:t>–</a:t>
            </a:r>
            <a:r>
              <a:rPr lang="zh-CN" altLang="en-US" sz="2800" dirty="0" smtClean="0"/>
              <a:t> 检索方法一</a:t>
            </a:r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01686" y="1196752"/>
            <a:ext cx="84249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zh-CN" altLang="en-US" sz="24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从国家主要特征信息入手 </a:t>
            </a:r>
            <a:r>
              <a:rPr lang="en-US" altLang="zh-CN" sz="24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sz="24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查询国别税务信息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13793" b="6897"/>
          <a:stretch>
            <a:fillRect/>
          </a:stretch>
        </p:blipFill>
        <p:spPr bwMode="auto">
          <a:xfrm>
            <a:off x="479845" y="2126918"/>
            <a:ext cx="826861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 bwMode="auto">
          <a:xfrm>
            <a:off x="1537522" y="5517232"/>
            <a:ext cx="5112568" cy="1008112"/>
          </a:xfrm>
          <a:prstGeom prst="wedgeRectCallout">
            <a:avLst>
              <a:gd name="adj1" fmla="val -29085"/>
              <a:gd name="adj2" fmla="val -2076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、打开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Count</a:t>
            </a:r>
            <a:r>
              <a:rPr lang="en-US" altLang="zh-CN" sz="2400" b="1" dirty="0" smtClean="0"/>
              <a:t>ry key features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636" y="15567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第一步：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8451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国际税务研究平台 </a:t>
            </a:r>
            <a:r>
              <a:rPr lang="en-US" altLang="zh-CN" sz="2800" dirty="0" smtClean="0"/>
              <a:t>–</a:t>
            </a:r>
            <a:r>
              <a:rPr lang="zh-CN" altLang="en-US" sz="2800" dirty="0" smtClean="0"/>
              <a:t> 检索方法一</a:t>
            </a:r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4229" b="3953"/>
          <a:stretch>
            <a:fillRect/>
          </a:stretch>
        </p:blipFill>
        <p:spPr bwMode="auto">
          <a:xfrm>
            <a:off x="323528" y="1556792"/>
            <a:ext cx="8593998" cy="442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 bwMode="auto">
          <a:xfrm>
            <a:off x="4283968" y="5329064"/>
            <a:ext cx="2880320" cy="799372"/>
          </a:xfrm>
          <a:prstGeom prst="wedgeRectCallout">
            <a:avLst>
              <a:gd name="adj1" fmla="val -79999"/>
              <a:gd name="adj2" fmla="val -1749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/>
              <a:t>2</a:t>
            </a:r>
            <a:r>
              <a:rPr lang="zh-CN" altLang="en-US" sz="2400" b="1" dirty="0"/>
              <a:t>、找到需要的国别</a:t>
            </a:r>
            <a:endParaRPr lang="en-US" altLang="zh-C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09512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第二步：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1649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国际税务研究平台 </a:t>
            </a:r>
            <a:r>
              <a:rPr lang="en-US" altLang="zh-CN" sz="2800" dirty="0" smtClean="0"/>
              <a:t>–</a:t>
            </a:r>
            <a:r>
              <a:rPr lang="zh-CN" altLang="en-US" sz="2800" dirty="0" smtClean="0"/>
              <a:t> 检索方法一</a:t>
            </a:r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2257" b="4399"/>
          <a:stretch>
            <a:fillRect/>
          </a:stretch>
        </p:blipFill>
        <p:spPr bwMode="auto">
          <a:xfrm>
            <a:off x="77422" y="1628800"/>
            <a:ext cx="906657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ular Callout 12"/>
          <p:cNvSpPr/>
          <p:nvPr/>
        </p:nvSpPr>
        <p:spPr bwMode="auto">
          <a:xfrm>
            <a:off x="2123728" y="5733256"/>
            <a:ext cx="3744416" cy="864096"/>
          </a:xfrm>
          <a:prstGeom prst="wedgeRectCallout">
            <a:avLst>
              <a:gd name="adj1" fmla="val 31954"/>
              <a:gd name="adj2" fmla="val -16591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、打开主要特征表格使用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652120" y="3501008"/>
            <a:ext cx="1872208" cy="1872208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956" y="109512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第三步：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4459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国际税务研究平台 </a:t>
            </a:r>
            <a:r>
              <a:rPr lang="en-US" altLang="zh-CN" sz="2800" dirty="0"/>
              <a:t>–</a:t>
            </a:r>
            <a:r>
              <a:rPr lang="zh-CN" altLang="en-US" sz="2800" dirty="0"/>
              <a:t> 检索方法一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2266" r="9266" b="4934"/>
          <a:stretch/>
        </p:blipFill>
        <p:spPr bwMode="auto">
          <a:xfrm>
            <a:off x="323528" y="1556792"/>
            <a:ext cx="870171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 bwMode="auto">
          <a:xfrm>
            <a:off x="1187624" y="5301208"/>
            <a:ext cx="3931102" cy="864096"/>
          </a:xfrm>
          <a:prstGeom prst="wedgeRectCallout">
            <a:avLst>
              <a:gd name="adj1" fmla="val -50821"/>
              <a:gd name="adj2" fmla="val -14529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</a:t>
            </a:r>
            <a:r>
              <a:rPr lang="zh-CN" altLang="en-US" sz="2400" b="1" dirty="0" smtClean="0"/>
              <a:t>、调用国家调研信息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09512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第四步：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2806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国际税务研究平台 </a:t>
            </a:r>
            <a:r>
              <a:rPr lang="en-US" altLang="zh-CN" sz="2800" dirty="0"/>
              <a:t>–</a:t>
            </a:r>
            <a:r>
              <a:rPr lang="zh-CN" altLang="en-US" sz="2800" dirty="0"/>
              <a:t> 检索方法一</a:t>
            </a:r>
            <a:endParaRPr lang="en-GB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2257" b="4399"/>
          <a:stretch>
            <a:fillRect/>
          </a:stretch>
        </p:blipFill>
        <p:spPr bwMode="auto">
          <a:xfrm>
            <a:off x="306305" y="1664804"/>
            <a:ext cx="874741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 bwMode="auto">
          <a:xfrm>
            <a:off x="2015716" y="4797152"/>
            <a:ext cx="2664296" cy="864096"/>
          </a:xfrm>
          <a:prstGeom prst="wedgeRectCallout">
            <a:avLst>
              <a:gd name="adj1" fmla="val -86873"/>
              <a:gd name="adj2" fmla="val -17663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/>
              <a:t>5</a:t>
            </a:r>
            <a:r>
              <a:rPr lang="zh-CN" altLang="en-US" sz="2000" b="1" dirty="0" smtClean="0"/>
              <a:t>、调用国家分析信息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76256" y="3573016"/>
            <a:ext cx="1872208" cy="648072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76256" y="4653136"/>
            <a:ext cx="1872208" cy="648072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09512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第五步：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4734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荷兰国际财税文献局 </a:t>
            </a:r>
            <a:r>
              <a:rPr lang="en-US" altLang="zh-CN" sz="2800" dirty="0" smtClean="0"/>
              <a:t>–</a:t>
            </a:r>
            <a:r>
              <a:rPr lang="zh-CN" altLang="en-US" sz="2800" dirty="0" smtClean="0"/>
              <a:t> 检索方法二</a:t>
            </a:r>
            <a:endParaRPr lang="en-GB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7560840" cy="4896544"/>
          </a:xfrm>
        </p:spPr>
        <p:txBody>
          <a:bodyPr/>
          <a:lstStyle/>
          <a:p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方法二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通过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Quick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Reference Table,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查询各国的不同税种的完整信息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en-GB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359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国际税务研究平台 </a:t>
            </a:r>
            <a:r>
              <a:rPr lang="en-US" altLang="zh-CN" sz="2800" dirty="0" smtClean="0"/>
              <a:t>–</a:t>
            </a:r>
            <a:r>
              <a:rPr lang="zh-CN" altLang="en-US" sz="2800" dirty="0" smtClean="0"/>
              <a:t> 检索方法二</a:t>
            </a:r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95536" y="1124744"/>
            <a:ext cx="86409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zh-CN" altLang="en-US" sz="24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从</a:t>
            </a:r>
            <a:r>
              <a:rPr lang="en-US" altLang="zh-CN" sz="24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Quick Reference Table -</a:t>
            </a:r>
            <a:r>
              <a:rPr lang="zh-CN" altLang="en-US" sz="24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查询各个国家的不同税种的信息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38" t="13078" r="16955" b="6503"/>
          <a:stretch>
            <a:fillRect/>
          </a:stretch>
        </p:blipFill>
        <p:spPr bwMode="auto">
          <a:xfrm>
            <a:off x="107504" y="1916832"/>
            <a:ext cx="86759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 bwMode="auto">
          <a:xfrm>
            <a:off x="1593054" y="5517232"/>
            <a:ext cx="3843042" cy="576064"/>
          </a:xfrm>
          <a:prstGeom prst="wedgeRectCallout">
            <a:avLst>
              <a:gd name="adj1" fmla="val -5898"/>
              <a:gd name="adj2" fmla="val -2244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/>
              <a:t>点击进入</a:t>
            </a:r>
            <a:r>
              <a:rPr lang="en-US" altLang="zh-CN" sz="2000" b="1" dirty="0" smtClean="0"/>
              <a:t>Quick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Reference Table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347864" y="4029248"/>
            <a:ext cx="1368152" cy="21602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432" y="15567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第一步：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7109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国际税务研究平台 </a:t>
            </a:r>
            <a:r>
              <a:rPr lang="en-US" altLang="zh-CN" sz="2800" dirty="0"/>
              <a:t>–</a:t>
            </a:r>
            <a:r>
              <a:rPr lang="zh-CN" altLang="en-US" sz="2800" dirty="0"/>
              <a:t> 检索方法</a:t>
            </a:r>
            <a:r>
              <a:rPr lang="zh-CN" altLang="en-US" sz="2800" dirty="0" smtClean="0"/>
              <a:t>二</a:t>
            </a:r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4579" r="16393" b="6694"/>
          <a:stretch>
            <a:fillRect/>
          </a:stretch>
        </p:blipFill>
        <p:spPr bwMode="auto">
          <a:xfrm>
            <a:off x="411537" y="1784073"/>
            <a:ext cx="8683703" cy="459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564906" y="3026584"/>
            <a:ext cx="1558822" cy="47442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339752" y="5514706"/>
            <a:ext cx="3168352" cy="864096"/>
          </a:xfrm>
          <a:prstGeom prst="wedgeRectCallout">
            <a:avLst>
              <a:gd name="adj1" fmla="val -93931"/>
              <a:gd name="adj2" fmla="val -2832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选取需要查询的国家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中国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09512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第二步：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0955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/>
              <a:t>荷兰国际财税文献局 </a:t>
            </a:r>
            <a:r>
              <a:rPr lang="en-US" altLang="zh-CN" sz="3200" dirty="0" smtClean="0"/>
              <a:t>–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IBFD</a:t>
            </a:r>
            <a:r>
              <a:rPr lang="zh-CN" altLang="en-US" sz="3200" dirty="0" smtClean="0"/>
              <a:t> 介绍</a:t>
            </a:r>
            <a:endParaRPr lang="en-GB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705725" cy="2376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成立于</a:t>
            </a: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1938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年，国际跨境税务专业服务的提供者</a:t>
            </a:r>
            <a:endParaRPr lang="en-US" sz="3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非盈利机构运营</a:t>
            </a:r>
            <a:endParaRPr lang="en-US" altLang="zh-CN" sz="3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服务于世界</a:t>
            </a: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500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强企业，政府机构，国际咨询公司及税务咨询机构</a:t>
            </a:r>
            <a:endParaRPr lang="en-US" sz="3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充分利用自己的国际税务知识中心和全球税务专家网络，提供全球税务信息</a:t>
            </a:r>
            <a:endParaRPr lang="en-GB" sz="3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国际税务研究平台 </a:t>
            </a:r>
            <a:r>
              <a:rPr lang="en-US" altLang="zh-CN" sz="2800" dirty="0"/>
              <a:t>–</a:t>
            </a:r>
            <a:r>
              <a:rPr lang="zh-CN" altLang="en-US" sz="2800" dirty="0"/>
              <a:t> 检索方法二</a:t>
            </a:r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2380" b="5602"/>
          <a:stretch>
            <a:fillRect/>
          </a:stretch>
        </p:blipFill>
        <p:spPr bwMode="auto">
          <a:xfrm>
            <a:off x="539552" y="1628800"/>
            <a:ext cx="827628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2195736" y="3140968"/>
            <a:ext cx="2232248" cy="1872208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1043608" y="5661248"/>
            <a:ext cx="5112568" cy="720080"/>
          </a:xfrm>
          <a:prstGeom prst="wedgeRectCallout">
            <a:avLst>
              <a:gd name="adj1" fmla="val -12740"/>
              <a:gd name="adj2" fmla="val -1424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/>
              <a:t>查询到中国的全部</a:t>
            </a:r>
            <a:r>
              <a:rPr lang="en-US" altLang="zh-CN" sz="2000" b="1" dirty="0" smtClean="0"/>
              <a:t>Quick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Reference Table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09512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第三步：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8659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/>
              <a:t>国际税务研究平台 </a:t>
            </a:r>
            <a:r>
              <a:rPr lang="en-US" altLang="zh-CN" sz="2400" dirty="0"/>
              <a:t>–</a:t>
            </a:r>
            <a:r>
              <a:rPr lang="zh-CN" altLang="en-US" sz="2400" dirty="0"/>
              <a:t> 检索方法二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2245" r="30009" b="6122"/>
          <a:stretch>
            <a:fillRect/>
          </a:stretch>
        </p:blipFill>
        <p:spPr bwMode="auto">
          <a:xfrm>
            <a:off x="649233" y="1537633"/>
            <a:ext cx="7632848" cy="50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 bwMode="auto">
          <a:xfrm>
            <a:off x="145176" y="5802517"/>
            <a:ext cx="6010999" cy="648072"/>
          </a:xfrm>
          <a:prstGeom prst="wedgeRectCallout">
            <a:avLst>
              <a:gd name="adj1" fmla="val 21744"/>
              <a:gd name="adj2" fmla="val -33536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/>
              <a:t>展示中国的</a:t>
            </a:r>
            <a:r>
              <a:rPr lang="en-US" altLang="zh-CN" sz="2400" b="1" dirty="0" smtClean="0"/>
              <a:t>VAT</a:t>
            </a:r>
            <a:r>
              <a:rPr lang="zh-CN" altLang="en-US" sz="2400" b="1" dirty="0" smtClean="0"/>
              <a:t>及销售税表格及内容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09512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第四步：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7356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荷兰国际财税文献局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–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检索方法三</a:t>
            </a:r>
            <a:endParaRPr lang="en-GB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6408712" cy="4896544"/>
          </a:xfrm>
        </p:spPr>
        <p:txBody>
          <a:bodyPr/>
          <a:lstStyle/>
          <a:p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方法三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通过工具栏的国家比较表格工具，快速查询各国税务信息</a:t>
            </a:r>
            <a:endParaRPr lang="en-GB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en-GB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70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荷兰国际财税文献局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–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检索方法三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7" name="矩形 6"/>
          <p:cNvSpPr/>
          <p:nvPr/>
        </p:nvSpPr>
        <p:spPr>
          <a:xfrm>
            <a:off x="467544" y="1628800"/>
            <a:ext cx="8280920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600"/>
              </a:spcBef>
              <a:buClr>
                <a:srgbClr val="C00000"/>
              </a:buClr>
              <a:buSzPct val="80000"/>
              <a:buFont typeface="Wingdings 3" pitchFamily="18" charset="2"/>
              <a:buChar char="u"/>
            </a:pPr>
            <a:r>
              <a:rPr lang="en-GB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IBFD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荷兰国际财税研究平台，有着大量不同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国家的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财税比较表格，可以根据不同于国家的关键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特征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获取你感兴趣的表格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，覆盖范围从欧盟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增值税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税率与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条约扣缴率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等多个。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spcBef>
                <a:spcPts val="1600"/>
              </a:spcBef>
              <a:buClr>
                <a:srgbClr val="C00000"/>
              </a:buClr>
              <a:buSzPct val="80000"/>
              <a:buFont typeface="Wingdings 3" pitchFamily="18" charset="2"/>
              <a:buChar char="u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用户只需从工具栏的国家比较表格，调用适用的比较工具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即可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开展查询和研究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ts val="1600"/>
              </a:spcBef>
              <a:buClr>
                <a:srgbClr val="C00000"/>
              </a:buClr>
              <a:buSzPct val="80000"/>
              <a:buFont typeface="Wingdings 3" pitchFamily="18" charset="2"/>
              <a:buChar char="u"/>
            </a:pP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549614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荷兰国际财税文献局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–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检索方法三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611560" y="1124744"/>
            <a:ext cx="81369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124744"/>
            <a:ext cx="65527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主要的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种比较表格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b="1" u="sng" dirty="0"/>
              <a:t>BEPS Country Monitor Comparison Table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b="1" dirty="0"/>
              <a:t> </a:t>
            </a:r>
            <a:r>
              <a:rPr lang="en-US" altLang="zh-CN" sz="2000" b="1" u="sng" dirty="0"/>
              <a:t>Country Features Comparison Table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b="1" dirty="0"/>
              <a:t> EU VAT Rates Table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b="1" dirty="0"/>
              <a:t> Global Mobility Comparison Table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b="1" dirty="0"/>
              <a:t> Holding Companies Comparison Table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zh-CN" sz="2000" dirty="0"/>
              <a:t> </a:t>
            </a:r>
            <a:r>
              <a:rPr lang="en-GB" altLang="zh-CN" sz="2000" b="1" dirty="0"/>
              <a:t>MLI Country Monitor Comparison Table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b="1" dirty="0"/>
              <a:t> Outbound Payment Comparison Table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b="1" dirty="0"/>
              <a:t> Tax Compliance Comparison Table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b="1" dirty="0"/>
              <a:t> Transfer Pricing Comparison Table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zh-CN" sz="2000" b="1" dirty="0"/>
              <a:t> Transfer Pricing Documentation </a:t>
            </a:r>
          </a:p>
          <a:p>
            <a:pPr>
              <a:spcBef>
                <a:spcPct val="20000"/>
              </a:spcBef>
            </a:pPr>
            <a:r>
              <a:rPr lang="en-GB" altLang="zh-CN" sz="2000" b="1" dirty="0"/>
              <a:t>   Comparison Table</a:t>
            </a:r>
            <a:endParaRPr lang="en-US" altLang="zh-CN" sz="2000" b="1" dirty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b="1" dirty="0"/>
              <a:t> VAT &amp; Sales Tax Comparison Table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b="1" dirty="0"/>
              <a:t> Withholding Rates Comparison Table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8933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荷兰国际财税文献局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检索方法三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611560" y="1124744"/>
            <a:ext cx="81369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国家比较表格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2903" b="12903"/>
          <a:stretch>
            <a:fillRect/>
          </a:stretch>
        </p:blipFill>
        <p:spPr bwMode="auto">
          <a:xfrm>
            <a:off x="232612" y="1628800"/>
            <a:ext cx="880388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4544534" y="3140968"/>
            <a:ext cx="1944216" cy="1008112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5544108" y="5517232"/>
            <a:ext cx="1872208" cy="864096"/>
          </a:xfrm>
          <a:prstGeom prst="wedgeRectCallout">
            <a:avLst>
              <a:gd name="adj1" fmla="val -27465"/>
              <a:gd name="adj2" fmla="val -1988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国家比较表格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0244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3424" b="11068"/>
          <a:stretch>
            <a:fillRect/>
          </a:stretch>
        </p:blipFill>
        <p:spPr bwMode="auto">
          <a:xfrm>
            <a:off x="335029" y="1628800"/>
            <a:ext cx="861345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荷兰国际财税文献局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–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检索方法三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611560" y="1124744"/>
            <a:ext cx="81369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从工具栏的国家比较表格，调用适用的比较工具，开展工作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563888" y="5726194"/>
            <a:ext cx="1872208" cy="864096"/>
          </a:xfrm>
          <a:prstGeom prst="wedgeRectCallout">
            <a:avLst>
              <a:gd name="adj1" fmla="val -167010"/>
              <a:gd name="adj2" fmla="val -1700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种比较表格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9305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国际税务研究平台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查询国别税务信息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2705" b="4715"/>
          <a:stretch>
            <a:fillRect/>
          </a:stretch>
        </p:blipFill>
        <p:spPr bwMode="auto">
          <a:xfrm>
            <a:off x="107504" y="1628800"/>
            <a:ext cx="88569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 bwMode="auto">
          <a:xfrm>
            <a:off x="3713892" y="4751974"/>
            <a:ext cx="3162363" cy="720080"/>
          </a:xfrm>
          <a:prstGeom prst="wedgeRectCallout">
            <a:avLst>
              <a:gd name="adj1" fmla="val -122112"/>
              <a:gd name="adj2" fmla="val -5954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、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选取 需要比较的国别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1587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国际税务研究平台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查询国别税务信息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95536" y="1124744"/>
            <a:ext cx="81369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比较不同国家主要特征信息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–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Country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key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features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Comparsion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Table</a:t>
            </a:r>
          </a:p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endParaRPr kumimoji="0" lang="en-US" altLang="zh-CN" sz="1800" b="1" i="0" u="sng" strike="noStrike" kern="0" cap="none" spc="0" normalizeH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11991" b="6071"/>
          <a:stretch>
            <a:fillRect/>
          </a:stretch>
        </p:blipFill>
        <p:spPr bwMode="auto">
          <a:xfrm>
            <a:off x="107504" y="1664804"/>
            <a:ext cx="8987828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 bwMode="auto">
          <a:xfrm>
            <a:off x="1115616" y="5589240"/>
            <a:ext cx="2384516" cy="720080"/>
          </a:xfrm>
          <a:prstGeom prst="wedgeRectCallout">
            <a:avLst>
              <a:gd name="adj1" fmla="val -55632"/>
              <a:gd name="adj2" fmla="val -18652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、生成比较表格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9401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12000" b="6000"/>
          <a:stretch>
            <a:fillRect/>
          </a:stretch>
        </p:blipFill>
        <p:spPr bwMode="auto">
          <a:xfrm>
            <a:off x="323528" y="1772816"/>
            <a:ext cx="843432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国际税务研究平台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查询国别税务信息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95536" y="1124744"/>
            <a:ext cx="81369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比较不同国家主要特征信息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–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MLI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Country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Monitor Comparison Table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1403648" y="2780928"/>
            <a:ext cx="4032448" cy="720080"/>
          </a:xfrm>
          <a:prstGeom prst="wedgeRectCallout">
            <a:avLst>
              <a:gd name="adj1" fmla="val -45324"/>
              <a:gd name="adj2" fmla="val 954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、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选取需要比较的国别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300192" y="5517232"/>
            <a:ext cx="2457658" cy="720080"/>
          </a:xfrm>
          <a:prstGeom prst="wedgeRectCallout">
            <a:avLst>
              <a:gd name="adj1" fmla="val -108542"/>
              <a:gd name="adj2" fmla="val -15849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、生成比较表格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467544" y="5013176"/>
            <a:ext cx="2592288" cy="720080"/>
          </a:xfrm>
          <a:prstGeom prst="wedgeRectCallout">
            <a:avLst>
              <a:gd name="adj1" fmla="val -26084"/>
              <a:gd name="adj2" fmla="val -13375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/>
              <a:t>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、选取需要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的条款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7332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bfd.org/sites/ibfd.org/files/content/marketing/piram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3251623" cy="329987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在线解决方案 </a:t>
            </a:r>
            <a:r>
              <a:rPr lang="en-US" altLang="zh-CN" sz="2800" dirty="0" smtClean="0"/>
              <a:t>-</a:t>
            </a:r>
            <a:r>
              <a:rPr lang="zh-CN" altLang="en-US" sz="2800" dirty="0" smtClean="0"/>
              <a:t> </a:t>
            </a:r>
            <a:r>
              <a:rPr lang="en-GB" sz="2800" dirty="0" smtClean="0"/>
              <a:t>Online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79538"/>
            <a:ext cx="7921375" cy="4713287"/>
          </a:xfrm>
        </p:spPr>
        <p:txBody>
          <a:bodyPr/>
          <a:lstStyle/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国际税务研究平台 </a:t>
            </a:r>
            <a:r>
              <a:rPr lang="en-GB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–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IBFD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国际税务专业技能的数据化核心</a:t>
            </a:r>
            <a:endParaRPr lang="en-GB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广泛收集收藏的大量国际税务出版物</a:t>
            </a:r>
            <a:endParaRPr lang="en-GB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不同层级深度的国际税务信息</a:t>
            </a:r>
            <a:endParaRPr lang="en-GB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新闻信息及杂志文章</a:t>
            </a:r>
            <a:r>
              <a:rPr lang="en-GB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便于使用的工具及功能</a:t>
            </a:r>
            <a:r>
              <a:rPr lang="en-GB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lvl="1"/>
            <a:endParaRPr lang="en-GB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GB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323528" y="2420888"/>
            <a:ext cx="8820472" cy="2736304"/>
          </a:xfrm>
        </p:spPr>
        <p:txBody>
          <a:bodyPr/>
          <a:lstStyle/>
          <a:p>
            <a:endParaRPr lang="en-US" altLang="zh-CN" sz="2000" dirty="0" smtClean="0"/>
          </a:p>
          <a:p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IBFD </a:t>
            </a:r>
            <a:endParaRPr lang="en-US"/>
          </a:p>
        </p:txBody>
      </p:sp>
      <p:sp>
        <p:nvSpPr>
          <p:cNvPr id="8" name="Subtitle 5"/>
          <p:cNvSpPr txBox="1">
            <a:spLocks/>
          </p:cNvSpPr>
          <p:nvPr/>
        </p:nvSpPr>
        <p:spPr bwMode="auto">
          <a:xfrm>
            <a:off x="2966943" y="2564904"/>
            <a:ext cx="27363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5"/>
          <p:cNvSpPr txBox="1">
            <a:spLocks/>
          </p:cNvSpPr>
          <p:nvPr/>
        </p:nvSpPr>
        <p:spPr bwMode="auto">
          <a:xfrm>
            <a:off x="323528" y="3225180"/>
            <a:ext cx="8820472" cy="102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 sz="4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85750" algn="l" rtl="0" eaLnBrk="1" fontAlgn="base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3" pitchFamily="18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zh-CN" altLang="en-US" sz="32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本小结结束！</a:t>
            </a:r>
            <a:endParaRPr lang="en-GB" sz="3200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7"/>
          <p:cNvSpPr>
            <a:spLocks noChangeArrowheads="1"/>
          </p:cNvSpPr>
          <p:nvPr/>
        </p:nvSpPr>
        <p:spPr bwMode="auto">
          <a:xfrm>
            <a:off x="2109788" y="-22352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+mj-lt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71601" y="1844825"/>
            <a:ext cx="4430588" cy="2448271"/>
            <a:chOff x="179512" y="1628801"/>
            <a:chExt cx="6768753" cy="3612558"/>
          </a:xfrm>
        </p:grpSpPr>
        <p:pic>
          <p:nvPicPr>
            <p:cNvPr id="16" name="Picture 15" descr="world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" contrast="-18000"/>
            </a:blip>
            <a:stretch>
              <a:fillRect/>
            </a:stretch>
          </p:blipFill>
          <p:spPr>
            <a:xfrm>
              <a:off x="214282" y="1628801"/>
              <a:ext cx="6733983" cy="3612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45" name="Text Box 26"/>
            <p:cNvSpPr txBox="1">
              <a:spLocks noChangeArrowheads="1"/>
            </p:cNvSpPr>
            <p:nvPr/>
          </p:nvSpPr>
          <p:spPr bwMode="auto">
            <a:xfrm>
              <a:off x="3059832" y="2132856"/>
              <a:ext cx="2133600" cy="402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 dirty="0" smtClean="0">
                  <a:solidFill>
                    <a:srgbClr val="990000"/>
                  </a:solidFill>
                  <a:latin typeface="+mj-lt"/>
                </a:rPr>
                <a:t>欧洲</a:t>
              </a:r>
              <a:endParaRPr lang="en-GB" b="1" dirty="0">
                <a:solidFill>
                  <a:srgbClr val="990000"/>
                </a:solidFill>
                <a:latin typeface="+mj-lt"/>
              </a:endParaRPr>
            </a:p>
          </p:txBody>
        </p:sp>
        <p:sp>
          <p:nvSpPr>
            <p:cNvPr id="10246" name="Text Box 27"/>
            <p:cNvSpPr txBox="1">
              <a:spLocks noChangeArrowheads="1"/>
            </p:cNvSpPr>
            <p:nvPr/>
          </p:nvSpPr>
          <p:spPr bwMode="auto">
            <a:xfrm>
              <a:off x="179512" y="2420888"/>
              <a:ext cx="2362200" cy="402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 dirty="0" smtClean="0">
                  <a:solidFill>
                    <a:srgbClr val="990000"/>
                  </a:solidFill>
                  <a:latin typeface="+mj-lt"/>
                </a:rPr>
                <a:t>北美洲</a:t>
              </a:r>
              <a:endParaRPr lang="en-GB" b="1" dirty="0">
                <a:solidFill>
                  <a:srgbClr val="990000"/>
                </a:solidFill>
                <a:latin typeface="+mj-lt"/>
              </a:endParaRPr>
            </a:p>
          </p:txBody>
        </p:sp>
        <p:sp>
          <p:nvSpPr>
            <p:cNvPr id="10247" name="Text Box 28"/>
            <p:cNvSpPr txBox="1">
              <a:spLocks noChangeArrowheads="1"/>
            </p:cNvSpPr>
            <p:nvPr/>
          </p:nvSpPr>
          <p:spPr bwMode="auto">
            <a:xfrm>
              <a:off x="5158789" y="3729125"/>
              <a:ext cx="1752600" cy="704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 dirty="0" smtClean="0">
                  <a:solidFill>
                    <a:srgbClr val="990000"/>
                  </a:solidFill>
                  <a:latin typeface="+mj-lt"/>
                </a:rPr>
                <a:t>亚洲</a:t>
              </a:r>
              <a:r>
                <a:rPr lang="en-GB" b="1" dirty="0" smtClean="0">
                  <a:solidFill>
                    <a:srgbClr val="990000"/>
                  </a:solidFill>
                  <a:latin typeface="+mj-lt"/>
                </a:rPr>
                <a:t>-</a:t>
              </a:r>
              <a:r>
                <a:rPr lang="zh-CN" altLang="en-US" b="1" dirty="0" smtClean="0">
                  <a:solidFill>
                    <a:srgbClr val="990000"/>
                  </a:solidFill>
                  <a:latin typeface="+mj-lt"/>
                </a:rPr>
                <a:t>太平洋区域</a:t>
              </a:r>
              <a:endParaRPr lang="en-GB" b="1" dirty="0">
                <a:solidFill>
                  <a:srgbClr val="990000"/>
                </a:solidFill>
                <a:latin typeface="+mj-lt"/>
              </a:endParaRPr>
            </a:p>
          </p:txBody>
        </p:sp>
        <p:sp>
          <p:nvSpPr>
            <p:cNvPr id="10248" name="Text Box 29"/>
            <p:cNvSpPr txBox="1">
              <a:spLocks noChangeArrowheads="1"/>
            </p:cNvSpPr>
            <p:nvPr/>
          </p:nvSpPr>
          <p:spPr bwMode="auto">
            <a:xfrm>
              <a:off x="827584" y="3861048"/>
              <a:ext cx="2438400" cy="402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 smtClean="0">
                  <a:solidFill>
                    <a:srgbClr val="990000"/>
                  </a:solidFill>
                  <a:latin typeface="+mj-lt"/>
                </a:rPr>
                <a:t>拉美</a:t>
              </a:r>
              <a:r>
                <a:rPr lang="en-GB" b="1" dirty="0" smtClean="0">
                  <a:solidFill>
                    <a:srgbClr val="990000"/>
                  </a:solidFill>
                  <a:latin typeface="+mj-lt"/>
                </a:rPr>
                <a:t> – </a:t>
              </a:r>
              <a:r>
                <a:rPr lang="zh-CN" altLang="en-US" b="1" dirty="0" smtClean="0">
                  <a:solidFill>
                    <a:srgbClr val="990000"/>
                  </a:solidFill>
                  <a:latin typeface="+mj-lt"/>
                </a:rPr>
                <a:t>加勒比地区</a:t>
              </a:r>
              <a:endParaRPr lang="en-GB" b="1" dirty="0">
                <a:solidFill>
                  <a:srgbClr val="990000"/>
                </a:solidFill>
                <a:latin typeface="+mj-lt"/>
              </a:endParaRPr>
            </a:p>
          </p:txBody>
        </p:sp>
        <p:sp>
          <p:nvSpPr>
            <p:cNvPr id="10249" name="Text Box 30"/>
            <p:cNvSpPr txBox="1">
              <a:spLocks noChangeArrowheads="1"/>
            </p:cNvSpPr>
            <p:nvPr/>
          </p:nvSpPr>
          <p:spPr bwMode="auto">
            <a:xfrm>
              <a:off x="3491880" y="3140968"/>
              <a:ext cx="1676400" cy="402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 dirty="0" smtClean="0">
                  <a:solidFill>
                    <a:srgbClr val="990000"/>
                  </a:solidFill>
                  <a:latin typeface="+mj-lt"/>
                </a:rPr>
                <a:t>非洲</a:t>
              </a:r>
              <a:r>
                <a:rPr lang="en-US" altLang="zh-CN" b="1" dirty="0" smtClean="0">
                  <a:solidFill>
                    <a:srgbClr val="990000"/>
                  </a:solidFill>
                  <a:latin typeface="+mj-lt"/>
                </a:rPr>
                <a:t>-</a:t>
              </a:r>
              <a:r>
                <a:rPr lang="zh-CN" altLang="en-US" b="1" dirty="0" smtClean="0">
                  <a:solidFill>
                    <a:srgbClr val="990000"/>
                  </a:solidFill>
                  <a:latin typeface="+mj-lt"/>
                </a:rPr>
                <a:t>中东</a:t>
              </a:r>
              <a:endParaRPr lang="en-GB" b="1" dirty="0">
                <a:solidFill>
                  <a:srgbClr val="990000"/>
                </a:solidFill>
                <a:latin typeface="+mj-lt"/>
              </a:endParaRPr>
            </a:p>
          </p:txBody>
        </p:sp>
      </p:grpSp>
      <p:sp>
        <p:nvSpPr>
          <p:cNvPr id="10251" name="Text Box 32"/>
          <p:cNvSpPr txBox="1">
            <a:spLocks noChangeArrowheads="1"/>
          </p:cNvSpPr>
          <p:nvPr/>
        </p:nvSpPr>
        <p:spPr bwMode="auto">
          <a:xfrm>
            <a:off x="76200" y="1066800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56AC"/>
                </a:solidFill>
                <a:latin typeface="+mj-lt"/>
              </a:rPr>
              <a:t>国别信息、专题内容及应用工具</a:t>
            </a:r>
            <a:endParaRPr lang="en-GB" sz="2400" b="1" dirty="0">
              <a:solidFill>
                <a:srgbClr val="0056AC"/>
              </a:solidFill>
              <a:latin typeface="+mj-lt"/>
            </a:endParaRP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847304" y="404664"/>
            <a:ext cx="7776864" cy="533400"/>
          </a:xfrm>
        </p:spPr>
        <p:txBody>
          <a:bodyPr/>
          <a:lstStyle/>
          <a:p>
            <a:r>
              <a:rPr lang="zh-CN" altLang="en-US" sz="2800" dirty="0" smtClean="0"/>
              <a:t>国际研究平台 </a:t>
            </a:r>
            <a:r>
              <a:rPr lang="en-US" altLang="zh-CN" sz="2800" dirty="0" smtClean="0"/>
              <a:t>–</a:t>
            </a:r>
            <a:r>
              <a:rPr lang="zh-CN" altLang="en-US" sz="2800" dirty="0" smtClean="0"/>
              <a:t> 内容构成</a:t>
            </a:r>
            <a:endParaRPr lang="en-GB" sz="2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373423" y="1772816"/>
            <a:ext cx="2612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增值税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en-GB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VAT</a:t>
            </a:r>
          </a:p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转移定价</a:t>
            </a:r>
            <a:endParaRPr lang="en-GB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消费税</a:t>
            </a:r>
            <a:endParaRPr lang="en-GB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公司税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税法商法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国际税务条约</a:t>
            </a:r>
            <a:endParaRPr lang="en-GB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衍生比较表格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税务筹划工具</a:t>
            </a:r>
            <a:endParaRPr lang="en-GB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在线解决方案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GB" dirty="0" smtClean="0"/>
              <a:t>Online Solutions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2916683"/>
            <a:ext cx="4104456" cy="3600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 smtClean="0"/>
              <a:t>Country</a:t>
            </a:r>
            <a:r>
              <a:rPr lang="zh-CN" altLang="en-US" dirty="0" smtClean="0"/>
              <a:t> </a:t>
            </a:r>
            <a:r>
              <a:rPr lang="en-US" altLang="zh-CN" dirty="0" smtClean="0"/>
              <a:t>key features / </a:t>
            </a:r>
            <a:r>
              <a:rPr lang="zh-CN" altLang="en-US" dirty="0" smtClean="0"/>
              <a:t>国家主要特征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Country surveys </a:t>
            </a:r>
            <a:r>
              <a:rPr lang="en-US" altLang="zh-CN" dirty="0" smtClean="0"/>
              <a:t>/ </a:t>
            </a:r>
            <a:r>
              <a:rPr lang="zh-CN" altLang="en-US" dirty="0" smtClean="0"/>
              <a:t>国家调研资料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Country analysis </a:t>
            </a:r>
            <a:r>
              <a:rPr lang="en-US" altLang="zh-CN" dirty="0" smtClean="0"/>
              <a:t>/ </a:t>
            </a:r>
            <a:r>
              <a:rPr lang="zh-CN" altLang="en-US" dirty="0" smtClean="0"/>
              <a:t>国家研究信息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Topical analysis </a:t>
            </a:r>
            <a:r>
              <a:rPr lang="en-US" altLang="zh-CN" dirty="0" smtClean="0"/>
              <a:t>/ </a:t>
            </a:r>
            <a:r>
              <a:rPr lang="zh-CN" altLang="en-US" dirty="0" smtClean="0"/>
              <a:t>专题研究内容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Treaties </a:t>
            </a:r>
            <a:r>
              <a:rPr lang="en-US" altLang="zh-CN" dirty="0" smtClean="0"/>
              <a:t>/ </a:t>
            </a:r>
            <a:r>
              <a:rPr lang="zh-CN" altLang="en-US" dirty="0" smtClean="0"/>
              <a:t>国际税务条约</a:t>
            </a:r>
            <a:endParaRPr lang="en-US" dirty="0" smtClean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67544" y="1340768"/>
            <a:ext cx="69127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在线研究平台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Tax Research Platform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–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研究平台首页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2281" b="71356"/>
          <a:stretch/>
        </p:blipFill>
        <p:spPr bwMode="auto">
          <a:xfrm>
            <a:off x="755576" y="1844824"/>
            <a:ext cx="5902429" cy="81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9577" y="2916683"/>
            <a:ext cx="4244911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600"/>
              </a:spcBef>
              <a:buClr>
                <a:srgbClr val="C00000"/>
              </a:buClr>
              <a:buSzPct val="80000"/>
              <a:buFont typeface="Wingdings 3" pitchFamily="18" charset="2"/>
              <a:buChar char="u"/>
            </a:pPr>
            <a:r>
              <a:rPr lang="en-US" altLang="zh-CN" sz="2000" b="1" dirty="0">
                <a:latin typeface="+mn-lt"/>
              </a:rPr>
              <a:t>Models / </a:t>
            </a:r>
            <a:r>
              <a:rPr lang="zh-CN" altLang="en-US" sz="2000" b="1" dirty="0">
                <a:latin typeface="+mn-lt"/>
              </a:rPr>
              <a:t>税务条约模版</a:t>
            </a:r>
            <a:endParaRPr lang="en-US" altLang="zh-CN" sz="2000" b="1" dirty="0">
              <a:latin typeface="+mn-lt"/>
            </a:endParaRPr>
          </a:p>
          <a:p>
            <a:pPr marL="342900" indent="-342900">
              <a:spcBef>
                <a:spcPts val="1600"/>
              </a:spcBef>
              <a:buClr>
                <a:srgbClr val="C00000"/>
              </a:buClr>
              <a:buSzPct val="80000"/>
              <a:buFont typeface="Wingdings 3" pitchFamily="18" charset="2"/>
              <a:buChar char="u"/>
            </a:pPr>
            <a:r>
              <a:rPr lang="en-US" altLang="zh-CN" sz="2000" b="1" dirty="0">
                <a:latin typeface="+mn-lt"/>
              </a:rPr>
              <a:t>Global Tax Treaties Commentary /</a:t>
            </a:r>
            <a:r>
              <a:rPr lang="zh-CN" altLang="en-US" sz="2000" b="1" dirty="0">
                <a:latin typeface="+mn-lt"/>
              </a:rPr>
              <a:t>全球税务条约评论</a:t>
            </a:r>
            <a:endParaRPr lang="en-US" altLang="zh-CN" sz="2000" b="1" dirty="0">
              <a:latin typeface="+mn-lt"/>
            </a:endParaRPr>
          </a:p>
          <a:p>
            <a:pPr marL="342900" indent="-342900">
              <a:spcBef>
                <a:spcPts val="1600"/>
              </a:spcBef>
              <a:buClr>
                <a:srgbClr val="C00000"/>
              </a:buClr>
              <a:buSzPct val="80000"/>
              <a:buFont typeface="Wingdings 3" pitchFamily="18" charset="2"/>
              <a:buChar char="u"/>
            </a:pPr>
            <a:r>
              <a:rPr lang="en-US" altLang="zh-CN" sz="2000" b="1" dirty="0">
                <a:latin typeface="+mn-lt"/>
              </a:rPr>
              <a:t>Online books</a:t>
            </a:r>
            <a:r>
              <a:rPr lang="zh-CN" altLang="en-US" sz="2000" b="1" dirty="0">
                <a:latin typeface="+mn-lt"/>
              </a:rPr>
              <a:t> </a:t>
            </a:r>
            <a:r>
              <a:rPr lang="en-US" altLang="zh-CN" sz="2000" b="1" dirty="0">
                <a:latin typeface="+mn-lt"/>
              </a:rPr>
              <a:t>/</a:t>
            </a:r>
            <a:r>
              <a:rPr lang="zh-CN" altLang="en-US" sz="2000" b="1" dirty="0">
                <a:latin typeface="+mn-lt"/>
              </a:rPr>
              <a:t> 在线图书</a:t>
            </a:r>
            <a:endParaRPr lang="en-US" altLang="zh-CN" sz="2000" b="1" dirty="0">
              <a:latin typeface="+mn-lt"/>
            </a:endParaRPr>
          </a:p>
          <a:p>
            <a:pPr marL="342900" indent="-342900">
              <a:spcBef>
                <a:spcPts val="1600"/>
              </a:spcBef>
              <a:buClr>
                <a:srgbClr val="C00000"/>
              </a:buClr>
              <a:buSzPct val="80000"/>
              <a:buFont typeface="Wingdings 3" pitchFamily="18" charset="2"/>
              <a:buChar char="u"/>
            </a:pPr>
            <a:r>
              <a:rPr lang="en-GB" altLang="zh-CN" sz="2000" b="1" dirty="0">
                <a:latin typeface="+mn-lt"/>
              </a:rPr>
              <a:t>Online articles</a:t>
            </a:r>
            <a:r>
              <a:rPr lang="en-US" altLang="zh-CN" sz="2000" b="1" dirty="0">
                <a:latin typeface="+mn-lt"/>
              </a:rPr>
              <a:t>/</a:t>
            </a:r>
            <a:r>
              <a:rPr lang="zh-CN" altLang="en-US" sz="2000" b="1" dirty="0">
                <a:latin typeface="+mn-lt"/>
              </a:rPr>
              <a:t>在线期刊</a:t>
            </a:r>
            <a:endParaRPr lang="en-US" altLang="zh-CN" sz="2000" b="1" dirty="0">
              <a:latin typeface="+mn-lt"/>
            </a:endParaRPr>
          </a:p>
          <a:p>
            <a:pPr marL="342900" indent="-342900">
              <a:spcBef>
                <a:spcPts val="1600"/>
              </a:spcBef>
              <a:buClr>
                <a:srgbClr val="C00000"/>
              </a:buClr>
              <a:buSzPct val="80000"/>
              <a:buFont typeface="Wingdings 3" pitchFamily="18" charset="2"/>
              <a:buChar char="u"/>
            </a:pPr>
            <a:r>
              <a:rPr lang="en-US" altLang="zh-CN" sz="2000" b="1" dirty="0">
                <a:latin typeface="+mn-lt"/>
              </a:rPr>
              <a:t>Glossary and online training courses/  </a:t>
            </a:r>
            <a:r>
              <a:rPr lang="zh-CN" altLang="en-US" sz="2000" b="1" dirty="0">
                <a:latin typeface="+mn-lt"/>
              </a:rPr>
              <a:t>国际税务词汇库及在线培训课程</a:t>
            </a:r>
            <a:endParaRPr lang="en-US" altLang="zh-CN" sz="2000" b="1" dirty="0">
              <a:latin typeface="+mn-lt"/>
            </a:endParaRPr>
          </a:p>
          <a:p>
            <a:pPr marL="342900" indent="-342900">
              <a:spcBef>
                <a:spcPts val="1600"/>
              </a:spcBef>
              <a:buClr>
                <a:srgbClr val="C00000"/>
              </a:buClr>
              <a:buSzPct val="80000"/>
              <a:buFont typeface="Wingdings 3" pitchFamily="18" charset="2"/>
              <a:buChar char="u"/>
            </a:pPr>
            <a:endParaRPr lang="zh-CN" altLang="en-US" sz="2000" b="1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在线解决方案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GB" dirty="0" smtClean="0"/>
              <a:t>Online Solutions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611560" y="1124744"/>
            <a:ext cx="43204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在线研究平台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二级子目录展开展示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8866" t="36001" r="18477" b="5000"/>
          <a:stretch/>
        </p:blipFill>
        <p:spPr bwMode="auto">
          <a:xfrm>
            <a:off x="1318160" y="1628800"/>
            <a:ext cx="6350183" cy="506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在线解决方案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GB" dirty="0" smtClean="0"/>
              <a:t>Online Solutions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611560" y="1124744"/>
            <a:ext cx="43204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在线研究平台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二级子目录展开展示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8496" t="35430" r="17693" b="17490"/>
          <a:stretch/>
        </p:blipFill>
        <p:spPr bwMode="auto">
          <a:xfrm>
            <a:off x="601953" y="1772816"/>
            <a:ext cx="75018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9006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/>
              <a:t>荷兰国际财税文献局使用方法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362540"/>
            <a:ext cx="8419571" cy="4713287"/>
          </a:xfrm>
        </p:spPr>
        <p:txBody>
          <a:bodyPr/>
          <a:lstStyle/>
          <a:p>
            <a:r>
              <a:rPr lang="zh-CN" altLang="en-US" dirty="0" smtClean="0"/>
              <a:t>方法一、在院网范围内，直接登录</a:t>
            </a:r>
            <a:r>
              <a:rPr lang="en-US" altLang="zh-CN" dirty="0" smtClean="0">
                <a:hlinkClick r:id="rId2"/>
              </a:rPr>
              <a:t>www.idfb.org</a:t>
            </a:r>
            <a:r>
              <a:rPr lang="zh-CN" altLang="en-US" dirty="0" smtClean="0"/>
              <a:t>，即可直接使用。</a:t>
            </a:r>
            <a:endParaRPr lang="en-US" altLang="zh-CN" dirty="0"/>
          </a:p>
          <a:p>
            <a:r>
              <a:rPr lang="zh-CN" altLang="en-US" dirty="0" smtClean="0"/>
              <a:t>方法</a:t>
            </a:r>
            <a:r>
              <a:rPr lang="zh-CN" altLang="en-US" dirty="0"/>
              <a:t>二、在院网范围内，通过</a:t>
            </a:r>
            <a:r>
              <a:rPr lang="zh-CN" altLang="en-US" dirty="0" smtClean="0"/>
              <a:t>图书馆网站</a:t>
            </a:r>
            <a:r>
              <a:rPr lang="en-US" altLang="zh-CN" dirty="0" smtClean="0"/>
              <a:t>—&gt;</a:t>
            </a:r>
            <a:r>
              <a:rPr lang="zh-CN" altLang="en-US" dirty="0" smtClean="0"/>
              <a:t>电子资源栏目按库名查询直接登录使用。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57474"/>
            <a:ext cx="7875454" cy="373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1"/>
          <p:cNvSpPr/>
          <p:nvPr/>
        </p:nvSpPr>
        <p:spPr bwMode="auto">
          <a:xfrm>
            <a:off x="2699792" y="4221088"/>
            <a:ext cx="1512168" cy="936104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Rectangular Callout 10"/>
          <p:cNvSpPr/>
          <p:nvPr/>
        </p:nvSpPr>
        <p:spPr bwMode="auto">
          <a:xfrm>
            <a:off x="5292080" y="4526728"/>
            <a:ext cx="1944216" cy="630464"/>
          </a:xfrm>
          <a:prstGeom prst="wedgeRectCallout">
            <a:avLst>
              <a:gd name="adj1" fmla="val -107039"/>
              <a:gd name="adj2" fmla="val -4848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按数据库名查找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5940152" y="6080751"/>
            <a:ext cx="1944216" cy="630464"/>
          </a:xfrm>
          <a:prstGeom prst="wedgeRectCallout">
            <a:avLst>
              <a:gd name="adj1" fmla="val -107039"/>
              <a:gd name="adj2" fmla="val -4848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点击进入使用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018975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>
                <a:latin typeface="+mj-ea"/>
              </a:rPr>
              <a:t>荷兰国际财税文献局 </a:t>
            </a:r>
            <a:r>
              <a:rPr lang="en-US" altLang="zh-CN" sz="2800" dirty="0" smtClean="0">
                <a:latin typeface="+mj-ea"/>
              </a:rPr>
              <a:t>–</a:t>
            </a:r>
            <a:r>
              <a:rPr lang="zh-CN" altLang="en-US" sz="2800" dirty="0" smtClean="0">
                <a:latin typeface="+mj-ea"/>
              </a:rPr>
              <a:t> 检索方法</a:t>
            </a:r>
            <a:endParaRPr lang="en-GB" sz="2800" dirty="0" smtClean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7560840" cy="4896544"/>
          </a:xfrm>
        </p:spPr>
        <p:txBody>
          <a:bodyPr/>
          <a:lstStyle/>
          <a:p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三种主要检索路径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通过首页的国家主要特征信息，进而查询完整的国别税务信息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通过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Quick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Reference Table,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查询各国的不同税种的完整信息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通过工具栏的国家比较表格工具，快速查询各国税务信息</a:t>
            </a:r>
            <a:endParaRPr lang="en-GB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endParaRPr lang="en-GB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50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BFD_main_template">
  <a:themeElements>
    <a:clrScheme name="IBFD_colorset_main">
      <a:dk1>
        <a:srgbClr val="151515"/>
      </a:dk1>
      <a:lt1>
        <a:srgbClr val="FFFFFF"/>
      </a:lt1>
      <a:dk2>
        <a:srgbClr val="B30838"/>
      </a:dk2>
      <a:lt2>
        <a:srgbClr val="F2F2F2"/>
      </a:lt2>
      <a:accent1>
        <a:srgbClr val="FFDD00"/>
      </a:accent1>
      <a:accent2>
        <a:srgbClr val="B30838"/>
      </a:accent2>
      <a:accent3>
        <a:srgbClr val="005695"/>
      </a:accent3>
      <a:accent4>
        <a:srgbClr val="D8D8D8"/>
      </a:accent4>
      <a:accent5>
        <a:srgbClr val="BFBFBF"/>
      </a:accent5>
      <a:accent6>
        <a:srgbClr val="7F7F7F"/>
      </a:accent6>
      <a:hlink>
        <a:srgbClr val="005695"/>
      </a:hlink>
      <a:folHlink>
        <a:srgbClr val="B30838"/>
      </a:folHlink>
    </a:clrScheme>
    <a:fontScheme name="2006 ITA House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IBFD_Tax_Courses _Template_v1.pptx [Alleen-lezen]" id="{72D77E24-8460-49B3-B734-FE4F6E345362}" vid="{630AA487-C699-49F9-A4CE-35691245BE5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IBFD_main_template</Template>
  <TotalTime>336</TotalTime>
  <Words>999</Words>
  <Application>Microsoft Office PowerPoint</Application>
  <PresentationFormat>全屏显示(4:3)</PresentationFormat>
  <Paragraphs>167</Paragraphs>
  <Slides>30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IBFD_main_template</vt:lpstr>
      <vt:lpstr>PowerPoint 演示文稿</vt:lpstr>
      <vt:lpstr>荷兰国际财税文献局 – IBFD 介绍</vt:lpstr>
      <vt:lpstr>在线解决方案 - Online Solutions</vt:lpstr>
      <vt:lpstr>国际研究平台 – 内容构成</vt:lpstr>
      <vt:lpstr>在线解决方案 - Online Solutions</vt:lpstr>
      <vt:lpstr>在线解决方案 - Online Solutions</vt:lpstr>
      <vt:lpstr>在线解决方案 - Online Solutions</vt:lpstr>
      <vt:lpstr>荷兰国际财税文献局使用方法</vt:lpstr>
      <vt:lpstr>荷兰国际财税文献局 – 检索方法</vt:lpstr>
      <vt:lpstr>荷兰国际财税文献局 – 检索方法</vt:lpstr>
      <vt:lpstr>荷兰国际财税文献局 – 三种主要检索路径</vt:lpstr>
      <vt:lpstr>国际税务研究平台 – 检索方法一</vt:lpstr>
      <vt:lpstr>国际税务研究平台 – 检索方法一</vt:lpstr>
      <vt:lpstr>国际税务研究平台 – 检索方法一</vt:lpstr>
      <vt:lpstr>国际税务研究平台 – 检索方法一</vt:lpstr>
      <vt:lpstr>国际税务研究平台 – 检索方法一</vt:lpstr>
      <vt:lpstr>荷兰国际财税文献局 – 检索方法二</vt:lpstr>
      <vt:lpstr>国际税务研究平台 – 检索方法二</vt:lpstr>
      <vt:lpstr>国际税务研究平台 – 检索方法二</vt:lpstr>
      <vt:lpstr>国际税务研究平台 – 检索方法二</vt:lpstr>
      <vt:lpstr>国际税务研究平台 – 检索方法二</vt:lpstr>
      <vt:lpstr>荷兰国际财税文献局 – 检索方法三</vt:lpstr>
      <vt:lpstr>荷兰国际财税文献局 – 检索方法三</vt:lpstr>
      <vt:lpstr>荷兰国际财税文献局 – 检索方法三</vt:lpstr>
      <vt:lpstr>荷兰国际财税文献局 – 检索方法三</vt:lpstr>
      <vt:lpstr>荷兰国际财税文献局 – 检索方法三</vt:lpstr>
      <vt:lpstr>国际税务研究平台 – 查询国别税务信息</vt:lpstr>
      <vt:lpstr>国际税务研究平台 – 查询国别税务信息</vt:lpstr>
      <vt:lpstr>国际税务研究平台 – 查询国别税务信息</vt:lpstr>
      <vt:lpstr>PowerPoint 演示文稿</vt:lpstr>
    </vt:vector>
  </TitlesOfParts>
  <Company>IBFD</Company>
  <LinksUpToDate>false</LinksUpToDate>
  <SharedDoc>false</SharedDoc>
  <HyperlinkBase> 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marschall</dc:creator>
  <cp:lastModifiedBy>Windows 用户</cp:lastModifiedBy>
  <cp:revision>232</cp:revision>
  <dcterms:created xsi:type="dcterms:W3CDTF">2015-09-17T10:59:03Z</dcterms:created>
  <dcterms:modified xsi:type="dcterms:W3CDTF">2018-08-03T07:24:26Z</dcterms:modified>
</cp:coreProperties>
</file>