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74" r:id="rId1"/>
  </p:sldMasterIdLst>
  <p:notesMasterIdLst>
    <p:notesMasterId r:id="rId21"/>
  </p:notesMasterIdLst>
  <p:handoutMasterIdLst>
    <p:handoutMasterId r:id="rId22"/>
  </p:handoutMasterIdLst>
  <p:sldIdLst>
    <p:sldId id="530" r:id="rId2"/>
    <p:sldId id="598" r:id="rId3"/>
    <p:sldId id="566" r:id="rId4"/>
    <p:sldId id="548" r:id="rId5"/>
    <p:sldId id="555" r:id="rId6"/>
    <p:sldId id="594" r:id="rId7"/>
    <p:sldId id="556" r:id="rId8"/>
    <p:sldId id="570" r:id="rId9"/>
    <p:sldId id="557" r:id="rId10"/>
    <p:sldId id="571" r:id="rId11"/>
    <p:sldId id="558" r:id="rId12"/>
    <p:sldId id="572" r:id="rId13"/>
    <p:sldId id="573" r:id="rId14"/>
    <p:sldId id="574" r:id="rId15"/>
    <p:sldId id="597" r:id="rId16"/>
    <p:sldId id="565" r:id="rId17"/>
    <p:sldId id="596" r:id="rId18"/>
    <p:sldId id="580" r:id="rId19"/>
    <p:sldId id="544" r:id="rId20"/>
  </p:sldIdLst>
  <p:sldSz cx="9144000" cy="6858000" type="screen4x3"/>
  <p:notesSz cx="6794500" cy="99314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5"/>
    <a:srgbClr val="E6A7F7"/>
    <a:srgbClr val="0066CC"/>
    <a:srgbClr val="003399"/>
    <a:srgbClr val="BFBFFF"/>
    <a:srgbClr val="7575FF"/>
    <a:srgbClr val="384F8E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8556" autoAdjust="0"/>
  </p:normalViewPr>
  <p:slideViewPr>
    <p:cSldViewPr>
      <p:cViewPr>
        <p:scale>
          <a:sx n="80" d="100"/>
          <a:sy n="80" d="100"/>
        </p:scale>
        <p:origin x="-1302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40"/>
    </p:cViewPr>
  </p:sorterViewPr>
  <p:notesViewPr>
    <p:cSldViewPr>
      <p:cViewPr varScale="1">
        <p:scale>
          <a:sx n="62" d="100"/>
          <a:sy n="62" d="100"/>
        </p:scale>
        <p:origin x="-2982" y="-8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486" cy="49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1" tIns="45756" rIns="91511" bIns="45756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015" y="0"/>
            <a:ext cx="2944486" cy="49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1" tIns="45756" rIns="91511" bIns="4575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9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829"/>
            <a:ext cx="2944486" cy="49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1" tIns="45756" rIns="91511" bIns="45756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584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486" cy="49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1" tIns="45756" rIns="91511" bIns="45756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015" y="0"/>
            <a:ext cx="2944486" cy="49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1" tIns="45756" rIns="91511" bIns="4575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048" y="4718456"/>
            <a:ext cx="4980405" cy="446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1" tIns="45756" rIns="91511" bIns="457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829"/>
            <a:ext cx="2944486" cy="49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1" tIns="45756" rIns="91511" bIns="45756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015" y="9433829"/>
            <a:ext cx="2944486" cy="49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1" tIns="45756" rIns="91511" bIns="4575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BA498849-54B0-4E97-9D1E-8A3BB80C0A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01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746125" y="547688"/>
            <a:ext cx="7864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nl-NL"/>
          </a:p>
        </p:txBody>
      </p:sp>
      <p:sp>
        <p:nvSpPr>
          <p:cNvPr id="477195" name="Rectangle 10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7544" y="2708920"/>
            <a:ext cx="8424936" cy="2040632"/>
          </a:xfrm>
        </p:spPr>
        <p:txBody>
          <a:bodyPr anchor="t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 3" pitchFamily="18" charset="2"/>
              <a:buNone/>
              <a:tabLst/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229200"/>
            <a:ext cx="8496944" cy="914400"/>
          </a:xfrm>
        </p:spPr>
        <p:txBody>
          <a:bodyPr/>
          <a:lstStyle>
            <a:lvl1pPr>
              <a:spcBef>
                <a:spcPct val="2000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Name: XXXXXXXX &gt; Arial &gt; Bold &gt; size 20</a:t>
            </a:r>
            <a:endParaRPr lang="en-US" dirty="0" smtClean="0"/>
          </a:p>
          <a:p>
            <a:r>
              <a:rPr lang="en-US" dirty="0" smtClean="0"/>
              <a:t>Date: XX Month 2015</a:t>
            </a:r>
            <a:r>
              <a:rPr lang="en-GB" dirty="0" smtClean="0"/>
              <a:t> &gt; Arial &gt; Bold &gt; size 20</a:t>
            </a:r>
            <a:endParaRPr lang="en-US" dirty="0" smtClean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6669088"/>
            <a:ext cx="2700338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4540250" y="6669088"/>
            <a:ext cx="44958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379363"/>
            <a:ext cx="7704856" cy="4857949"/>
          </a:xfrm>
        </p:spPr>
        <p:txBody>
          <a:bodyPr anchor="t" anchorCtr="0"/>
          <a:lstStyle>
            <a:lvl1pPr>
              <a:lnSpc>
                <a:spcPts val="2600"/>
              </a:lnSpc>
              <a:buFont typeface="Wingdings 3" pitchFamily="18" charset="2"/>
              <a:buChar char="u"/>
              <a:defRPr lang="en-US" dirty="0" smtClean="0"/>
            </a:lvl1pPr>
            <a:lvl2pPr>
              <a:lnSpc>
                <a:spcPts val="2600"/>
              </a:lnSpc>
              <a:buFont typeface="Wingdings 3" pitchFamily="18" charset="2"/>
              <a:buChar char="u"/>
              <a:defRPr lang="en-US" sz="2000" dirty="0" smtClean="0"/>
            </a:lvl2pPr>
            <a:lvl3pPr marL="1143000" marR="0" indent="-285750" algn="l" defTabSz="914400" rtl="0" eaLnBrk="0" fontAlgn="base" latinLnBrk="0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rgbClr val="005695"/>
              </a:buClr>
              <a:buSzPct val="80000"/>
              <a:buFont typeface="Wingdings 3" pitchFamily="18" charset="2"/>
              <a:buChar char="u"/>
              <a:tabLst/>
              <a:defRPr lang="en-US" sz="2000" dirty="0" smtClean="0"/>
            </a:lvl3pPr>
            <a:lvl4pPr marL="1600200" marR="0" indent="-285750" algn="l" defTabSz="914400" rtl="0" eaLnBrk="0" fontAlgn="base" latinLnBrk="0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rgbClr val="005695"/>
              </a:buClr>
              <a:buSzPct val="80000"/>
              <a:buFont typeface="Wingdings 3" pitchFamily="18" charset="2"/>
              <a:buChar char="u"/>
              <a:tabLst/>
              <a:defRPr lang="en-US" sz="2000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375320"/>
            <a:ext cx="777686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 IBFD 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BFAC7-8ECF-4F12-A8E6-D49A0E855F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7584" y="1379363"/>
            <a:ext cx="7704856" cy="4857949"/>
          </a:xfrm>
        </p:spPr>
        <p:txBody>
          <a:bodyPr/>
          <a:lstStyle>
            <a:lvl1pPr>
              <a:lnSpc>
                <a:spcPts val="5400"/>
              </a:lnSpc>
              <a:spcBef>
                <a:spcPts val="0"/>
              </a:spcBef>
              <a:buFont typeface="Wingdings 3" pitchFamily="18" charset="2"/>
              <a:buChar char="u"/>
              <a:defRPr lang="en-US" baseline="0" dirty="0" smtClean="0"/>
            </a:lvl1pPr>
            <a:lvl2pPr>
              <a:lnSpc>
                <a:spcPts val="2600"/>
              </a:lnSpc>
              <a:buFont typeface="Wingdings 3" pitchFamily="18" charset="2"/>
              <a:buChar char="u"/>
              <a:defRPr lang="en-US" sz="2000" dirty="0" smtClean="0"/>
            </a:lvl2pPr>
            <a:lvl3pPr marL="1143000" marR="0" indent="-285750" algn="l" defTabSz="914400" rtl="0" eaLnBrk="0" fontAlgn="base" latinLnBrk="0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rgbClr val="005695"/>
              </a:buClr>
              <a:buSzPct val="80000"/>
              <a:buFont typeface="Wingdings 3" pitchFamily="18" charset="2"/>
              <a:buChar char="u"/>
              <a:tabLst/>
              <a:defRPr lang="en-US" sz="2000" dirty="0" smtClean="0"/>
            </a:lvl3pPr>
            <a:lvl4pPr marL="1600200" marR="0" indent="-285750" algn="l" defTabSz="914400" rtl="0" eaLnBrk="0" fontAlgn="base" latinLnBrk="0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rgbClr val="005695"/>
              </a:buClr>
              <a:buSzPct val="80000"/>
              <a:buFont typeface="Wingdings 3" pitchFamily="18" charset="2"/>
              <a:buChar char="u"/>
              <a:tabLst/>
              <a:defRPr lang="en-US" sz="2000" dirty="0" smtClean="0"/>
            </a:lvl4pPr>
          </a:lstStyle>
          <a:p>
            <a:pPr lvl="0"/>
            <a:r>
              <a:rPr lang="en-US" dirty="0" smtClean="0"/>
              <a:t>Topic 1:</a:t>
            </a:r>
          </a:p>
          <a:p>
            <a:pPr lvl="0"/>
            <a:r>
              <a:rPr lang="en-US" dirty="0" smtClean="0"/>
              <a:t>Topic 2:</a:t>
            </a:r>
          </a:p>
          <a:p>
            <a:pPr lvl="0"/>
            <a:r>
              <a:rPr lang="en-US" dirty="0" smtClean="0"/>
              <a:t>Topic 3:</a:t>
            </a:r>
          </a:p>
          <a:p>
            <a:pPr lvl="0"/>
            <a:r>
              <a:rPr lang="en-US" dirty="0" smtClean="0"/>
              <a:t>Topic 4: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827584" y="375320"/>
            <a:ext cx="777686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Agenda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 IBFD 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BFAC7-8ECF-4F12-A8E6-D49A0E855F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375320"/>
            <a:ext cx="777686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827584" y="2420888"/>
            <a:ext cx="7704856" cy="1130350"/>
          </a:xfrm>
          <a:solidFill>
            <a:srgbClr val="005695"/>
          </a:solidFill>
        </p:spPr>
        <p:txBody>
          <a:bodyPr lIns="108000" tIns="108000"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 useBgFill="1"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7088" y="3716338"/>
            <a:ext cx="7705352" cy="2449512"/>
          </a:xfrm>
        </p:spPr>
        <p:txBody>
          <a:bodyPr anchor="t"/>
          <a:lstStyle>
            <a:lvl1pPr marL="0" indent="0">
              <a:lnSpc>
                <a:spcPts val="2900"/>
              </a:lnSpc>
              <a:buNone/>
              <a:defRPr b="0"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 IBFD 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74E79-122D-41B1-8074-DAF0A08E53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column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375320"/>
            <a:ext cx="777686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 useBgFill="1"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0" y="1340768"/>
            <a:ext cx="3960440" cy="4896544"/>
          </a:xfrm>
        </p:spPr>
        <p:txBody>
          <a:bodyPr anchor="t"/>
          <a:lstStyle>
            <a:lvl1pPr marL="0" indent="0">
              <a:lnSpc>
                <a:spcPts val="2700"/>
              </a:lnSpc>
              <a:buNone/>
              <a:defRPr b="0"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27584" y="1412776"/>
            <a:ext cx="3456384" cy="4824536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>
              <a:buNone/>
              <a:defRPr b="0"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 IBFD 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50939-7218-41A7-BA9E-3004430DA9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6"/>
          <p:cNvSpPr>
            <a:spLocks noGrp="1"/>
          </p:cNvSpPr>
          <p:nvPr>
            <p:ph type="tbl" sz="quarter" idx="12"/>
          </p:nvPr>
        </p:nvSpPr>
        <p:spPr>
          <a:xfrm>
            <a:off x="827584" y="1556792"/>
            <a:ext cx="7632848" cy="4752528"/>
          </a:xfrm>
          <a:solidFill>
            <a:schemeClr val="bg2">
              <a:lumMod val="40000"/>
              <a:lumOff val="60000"/>
            </a:schemeClr>
          </a:solidFill>
        </p:spPr>
        <p:txBody>
          <a:bodyPr anchor="t"/>
          <a:lstStyle>
            <a:lvl1pPr>
              <a:buNone/>
              <a:defRPr sz="2000" b="0"/>
            </a:lvl1pPr>
          </a:lstStyle>
          <a:p>
            <a:pPr lvl="0"/>
            <a:r>
              <a:rPr lang="en-US" noProof="0" smtClean="0"/>
              <a:t>Click icon to add table</a:t>
            </a:r>
            <a:endParaRPr lang="en-GB" noProof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375320"/>
            <a:ext cx="777686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 IBFD 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81C14-65FB-413B-ACC9-5D2581561B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746125" y="547688"/>
            <a:ext cx="7864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nl-NL"/>
          </a:p>
        </p:txBody>
      </p:sp>
      <p:sp>
        <p:nvSpPr>
          <p:cNvPr id="477195" name="Rectangle 10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7544" y="2708920"/>
            <a:ext cx="8424936" cy="2040632"/>
          </a:xfrm>
        </p:spPr>
        <p:txBody>
          <a:bodyPr anchor="t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 3" pitchFamily="18" charset="2"/>
              <a:buNone/>
              <a:tabLst/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229200"/>
            <a:ext cx="8496944" cy="914400"/>
          </a:xfrm>
        </p:spPr>
        <p:txBody>
          <a:bodyPr/>
          <a:lstStyle>
            <a:lvl1pPr>
              <a:spcBef>
                <a:spcPct val="2000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Name: XXXXXXXX &gt; Arial &gt; Bold &gt; size 20</a:t>
            </a:r>
            <a:endParaRPr lang="en-US" dirty="0" smtClean="0"/>
          </a:p>
          <a:p>
            <a:r>
              <a:rPr lang="en-US" dirty="0" smtClean="0"/>
              <a:t>Date: XX Month 2015</a:t>
            </a:r>
            <a:r>
              <a:rPr lang="en-GB" dirty="0" smtClean="0"/>
              <a:t> &gt; Arial &gt; Bold &gt; size 20</a:t>
            </a:r>
            <a:endParaRPr lang="en-US" dirty="0" smtClean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6669088"/>
            <a:ext cx="2700338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4540250" y="6669088"/>
            <a:ext cx="44958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6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731838" y="6686550"/>
            <a:ext cx="1463675" cy="171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6E362-DC3D-469C-A733-184CB28AE856}" type="datetimeFigureOut">
              <a:rPr lang="en-US"/>
              <a:pPr>
                <a:defRPr/>
              </a:pPr>
              <a:t>8/3/2018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720CB-153A-44A3-8065-6FB82466F4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379538"/>
            <a:ext cx="7705725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0"/>
            <a:endParaRPr lang="en-US" dirty="0" smtClean="0"/>
          </a:p>
        </p:txBody>
      </p:sp>
      <p:sp>
        <p:nvSpPr>
          <p:cNvPr id="4761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40250" y="6453188"/>
            <a:ext cx="449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© 2015 IBFD </a:t>
            </a:r>
            <a:endParaRPr lang="en-US"/>
          </a:p>
        </p:txBody>
      </p:sp>
      <p:sp>
        <p:nvSpPr>
          <p:cNvPr id="4761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53188"/>
            <a:ext cx="38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fld id="{1D90A42A-957D-4373-B64D-32C62CFCF3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374650"/>
            <a:ext cx="77771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68" r:id="rId7"/>
    <p:sldLayoutId id="2147484381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600"/>
        </a:lnSpc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 3" pitchFamily="18" charset="2"/>
        <a:buChar char="u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600"/>
        </a:lnSpc>
        <a:spcBef>
          <a:spcPct val="20000"/>
        </a:spcBef>
        <a:spcAft>
          <a:spcPct val="0"/>
        </a:spcAft>
        <a:buClr>
          <a:srgbClr val="005695"/>
        </a:buClr>
        <a:buSzPct val="80000"/>
        <a:buFont typeface="Wingdings 3" pitchFamily="18" charset="2"/>
        <a:buChar char="u"/>
        <a:defRPr sz="2000">
          <a:solidFill>
            <a:schemeClr val="tx1"/>
          </a:solidFill>
          <a:latin typeface="+mn-lt"/>
        </a:defRPr>
      </a:lvl2pPr>
      <a:lvl3pPr marL="1143000" indent="-285750" algn="l" rtl="0" eaLnBrk="1" fontAlgn="base" hangingPunct="1">
        <a:lnSpc>
          <a:spcPts val="2600"/>
        </a:lnSpc>
        <a:spcBef>
          <a:spcPct val="20000"/>
        </a:spcBef>
        <a:spcAft>
          <a:spcPct val="0"/>
        </a:spcAft>
        <a:buClr>
          <a:srgbClr val="005695"/>
        </a:buClr>
        <a:buSzPct val="80000"/>
        <a:buFont typeface="Wingdings 3" pitchFamily="18" charset="2"/>
        <a:buChar char="u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ts val="26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 3" pitchFamily="18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8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cass.org.cn/electron/db_detail516.ht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>
          <a:xfrm>
            <a:off x="323528" y="2204864"/>
            <a:ext cx="8820472" cy="2040632"/>
          </a:xfrm>
        </p:spPr>
        <p:txBody>
          <a:bodyPr/>
          <a:lstStyle/>
          <a:p>
            <a:r>
              <a:rPr lang="en-GB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IBFD</a:t>
            </a:r>
          </a:p>
          <a:p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荷兰国际财税文献局</a:t>
            </a:r>
            <a:r>
              <a:rPr lang="en-GB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endParaRPr lang="en-US" altLang="zh-CN" sz="3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600" u="sng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国际税务研究平台在线工具</a:t>
            </a:r>
            <a:endParaRPr lang="en-GB" sz="3600" u="sng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8BFAC7-8ECF-4F12-A8E6-D49A0E855F2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IBFD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国际税务研究平台 ：在线</a:t>
            </a:r>
            <a:r>
              <a:rPr lang="zh-CN" altLang="en-US" dirty="0" smtClean="0"/>
              <a:t>工具  </a:t>
            </a:r>
            <a:r>
              <a:rPr lang="en-US" altLang="zh-CN" dirty="0" smtClean="0"/>
              <a:t>-</a:t>
            </a:r>
            <a:r>
              <a:rPr lang="zh-CN" altLang="en-US" dirty="0" smtClean="0"/>
              <a:t>  </a:t>
            </a:r>
            <a:r>
              <a:rPr lang="en-US" altLang="zh-CN" dirty="0" smtClean="0"/>
              <a:t>Tools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20CB-153A-44A3-8065-6FB82466F482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395536" y="1196752"/>
            <a:ext cx="33843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600"/>
              </a:lnSpc>
              <a:spcBef>
                <a:spcPts val="1600"/>
              </a:spcBef>
              <a:spcAft>
                <a:spcPct val="0"/>
              </a:spcAft>
              <a:buClr>
                <a:srgbClr val="C00000"/>
              </a:buClr>
              <a:buSzPct val="80000"/>
              <a:tabLst/>
              <a:defRPr/>
            </a:pP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IBFD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在线工具模块</a:t>
            </a: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zh-CN" b="1" u="sng" kern="0" dirty="0" err="1" smtClean="0">
                <a:solidFill>
                  <a:srgbClr val="C00000"/>
                </a:solidFill>
                <a:latin typeface="+mn-lt"/>
              </a:rPr>
              <a:t>Simultax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t="11858" r="952" b="6833"/>
          <a:stretch>
            <a:fillRect/>
          </a:stretch>
        </p:blipFill>
        <p:spPr bwMode="auto">
          <a:xfrm>
            <a:off x="395536" y="1671599"/>
            <a:ext cx="826891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4355976" y="4077072"/>
            <a:ext cx="1944216" cy="1008112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1331640" y="5398013"/>
            <a:ext cx="5755126" cy="1332148"/>
          </a:xfrm>
          <a:prstGeom prst="wedgeRectCallout">
            <a:avLst>
              <a:gd name="adj1" fmla="val 14159"/>
              <a:gd name="adj2" fmla="val -6849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该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模拟工具允许使用者填写自己的数字进行</a:t>
            </a: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计算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特定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年份的企业</a:t>
            </a: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所得税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并</a:t>
            </a: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直接链接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关联</a:t>
            </a: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到相关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国家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的分析章节</a:t>
            </a: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国际税务研究平台 ：</a:t>
            </a:r>
            <a:r>
              <a:rPr lang="zh-CN" altLang="en-US" dirty="0" smtClean="0"/>
              <a:t>在线</a:t>
            </a:r>
            <a:r>
              <a:rPr lang="zh-CN" altLang="en-US" dirty="0"/>
              <a:t>工具  </a:t>
            </a:r>
            <a:r>
              <a:rPr lang="en-US" altLang="zh-CN" dirty="0"/>
              <a:t>-</a:t>
            </a:r>
            <a:r>
              <a:rPr lang="zh-CN" altLang="en-US" dirty="0"/>
              <a:t>  </a:t>
            </a:r>
            <a:r>
              <a:rPr lang="en-US" altLang="zh-CN" dirty="0"/>
              <a:t>Tools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20CB-153A-44A3-8065-6FB82466F482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430940" y="1124744"/>
            <a:ext cx="33843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600"/>
              </a:lnSpc>
              <a:spcBef>
                <a:spcPts val="1600"/>
              </a:spcBef>
              <a:spcAft>
                <a:spcPct val="0"/>
              </a:spcAft>
              <a:buClr>
                <a:srgbClr val="C00000"/>
              </a:buClr>
              <a:buSzPct val="80000"/>
              <a:tabLst/>
              <a:defRPr/>
            </a:pPr>
            <a:r>
              <a:rPr lang="en-US" altLang="zh-CN" sz="2000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IBFD</a:t>
            </a:r>
            <a:r>
              <a:rPr lang="zh-CN" altLang="en-US" sz="2000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在线工具模块</a:t>
            </a:r>
            <a:r>
              <a:rPr lang="en-US" altLang="zh-CN" sz="2000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</a:t>
            </a:r>
            <a:r>
              <a:rPr lang="zh-CN" altLang="en-US" sz="2000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zh-CN" sz="2000" b="1" u="sng" kern="0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Simultax</a:t>
            </a:r>
            <a:endParaRPr kumimoji="0" lang="en-US" sz="2000" b="1" i="0" u="sng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22320" r="33072" b="5138"/>
          <a:stretch>
            <a:fillRect/>
          </a:stretch>
        </p:blipFill>
        <p:spPr bwMode="auto">
          <a:xfrm>
            <a:off x="323528" y="1484783"/>
            <a:ext cx="8496944" cy="51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国际税务研究平台 ：在线</a:t>
            </a:r>
            <a:r>
              <a:rPr lang="zh-CN" altLang="en-US" dirty="0" smtClean="0"/>
              <a:t>工具  </a:t>
            </a:r>
            <a:r>
              <a:rPr lang="en-US" altLang="zh-CN" dirty="0" smtClean="0"/>
              <a:t>-</a:t>
            </a:r>
            <a:r>
              <a:rPr lang="zh-CN" altLang="en-US" dirty="0" smtClean="0"/>
              <a:t>  </a:t>
            </a:r>
            <a:r>
              <a:rPr lang="en-US" altLang="zh-CN" dirty="0" smtClean="0"/>
              <a:t>Tools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4</a:t>
            </a:r>
            <a:r>
              <a:rPr lang="zh-CN" altLang="en-US" dirty="0" smtClean="0"/>
              <a:t>）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20CB-153A-44A3-8065-6FB82466F482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395536" y="1196752"/>
            <a:ext cx="741682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600"/>
              </a:lnSpc>
              <a:spcBef>
                <a:spcPts val="1600"/>
              </a:spcBef>
              <a:spcAft>
                <a:spcPct val="0"/>
              </a:spcAft>
              <a:buClr>
                <a:srgbClr val="C00000"/>
              </a:buClr>
              <a:buSzPct val="80000"/>
              <a:tabLst/>
              <a:defRPr/>
            </a:pP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IBFD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在线工具模块</a:t>
            </a: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Income Tax Accounting Checker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t="11858" r="952" b="6833"/>
          <a:stretch>
            <a:fillRect/>
          </a:stretch>
        </p:blipFill>
        <p:spPr bwMode="auto">
          <a:xfrm>
            <a:off x="395536" y="1844824"/>
            <a:ext cx="826891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827584" y="4005064"/>
            <a:ext cx="1944216" cy="1008112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4211960" y="5185156"/>
            <a:ext cx="4104456" cy="1008112"/>
          </a:xfrm>
          <a:prstGeom prst="wedgeRectCallout">
            <a:avLst>
              <a:gd name="adj1" fmla="val -85303"/>
              <a:gd name="adj2" fmla="val -7374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000" b="1" kern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Income Tax Accounting Checker</a:t>
            </a:r>
            <a:endParaRPr lang="en-US" altLang="zh-CN" sz="2000" b="1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spcBef>
                <a:spcPct val="20000"/>
              </a:spcBef>
            </a:pPr>
            <a:r>
              <a:rPr lang="zh-CN" altLang="en-US" sz="20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所得税会计核算</a:t>
            </a:r>
            <a:endParaRPr lang="en-US" altLang="zh-CN" sz="2000" b="1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国际税务研究平台 ：</a:t>
            </a:r>
            <a:r>
              <a:rPr lang="zh-CN" altLang="en-US" dirty="0" smtClean="0"/>
              <a:t>在线</a:t>
            </a:r>
            <a:r>
              <a:rPr lang="zh-CN" altLang="en-US" dirty="0"/>
              <a:t>工具  </a:t>
            </a:r>
            <a:r>
              <a:rPr lang="en-US" altLang="zh-CN" dirty="0"/>
              <a:t>-</a:t>
            </a:r>
            <a:r>
              <a:rPr lang="zh-CN" altLang="en-US" dirty="0"/>
              <a:t>  </a:t>
            </a:r>
            <a:r>
              <a:rPr lang="en-US" altLang="zh-CN" dirty="0"/>
              <a:t>Tools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4</a:t>
            </a:r>
            <a:r>
              <a:rPr lang="zh-CN" altLang="en-US" dirty="0" smtClean="0"/>
              <a:t>）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20CB-153A-44A3-8065-6FB82466F482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395536" y="1196752"/>
            <a:ext cx="61206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600"/>
              </a:lnSpc>
              <a:spcBef>
                <a:spcPts val="1600"/>
              </a:spcBef>
              <a:spcAft>
                <a:spcPct val="0"/>
              </a:spcAft>
              <a:buClr>
                <a:srgbClr val="C00000"/>
              </a:buClr>
              <a:buSzPct val="80000"/>
              <a:tabLst/>
              <a:defRPr/>
            </a:pP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IBFD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在线工具模块</a:t>
            </a: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Income Tax Accounting Checker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23011" b="5245"/>
          <a:stretch>
            <a:fillRect/>
          </a:stretch>
        </p:blipFill>
        <p:spPr bwMode="auto">
          <a:xfrm>
            <a:off x="65874" y="1700808"/>
            <a:ext cx="897062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323528" y="2636912"/>
            <a:ext cx="1872208" cy="3600400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t="13310" r="30158" b="5353"/>
          <a:stretch>
            <a:fillRect/>
          </a:stretch>
        </p:blipFill>
        <p:spPr bwMode="auto">
          <a:xfrm>
            <a:off x="323528" y="1628800"/>
            <a:ext cx="7416824" cy="485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国际税务研究平台 ：</a:t>
            </a:r>
            <a:r>
              <a:rPr lang="zh-CN" altLang="en-US" dirty="0" smtClean="0"/>
              <a:t>在线</a:t>
            </a:r>
            <a:r>
              <a:rPr lang="zh-CN" altLang="en-US" dirty="0"/>
              <a:t>工具  </a:t>
            </a:r>
            <a:r>
              <a:rPr lang="en-US" altLang="zh-CN" dirty="0"/>
              <a:t>-</a:t>
            </a:r>
            <a:r>
              <a:rPr lang="zh-CN" altLang="en-US" dirty="0"/>
              <a:t>  </a:t>
            </a:r>
            <a:r>
              <a:rPr lang="en-US" altLang="zh-CN" dirty="0"/>
              <a:t>Tools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4</a:t>
            </a:r>
            <a:r>
              <a:rPr lang="zh-CN" altLang="en-US" dirty="0" smtClean="0"/>
              <a:t>）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20CB-153A-44A3-8065-6FB82466F48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395536" y="1196752"/>
            <a:ext cx="61206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600"/>
              </a:lnSpc>
              <a:spcBef>
                <a:spcPts val="1600"/>
              </a:spcBef>
              <a:spcAft>
                <a:spcPct val="0"/>
              </a:spcAft>
              <a:buClr>
                <a:srgbClr val="C00000"/>
              </a:buClr>
              <a:buSzPct val="80000"/>
              <a:tabLst/>
              <a:defRPr/>
            </a:pP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IBFD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在线工具模块</a:t>
            </a: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Income Tax Accounting Checker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843808" y="2924944"/>
            <a:ext cx="4896544" cy="3096344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国际税务研究平台 ：</a:t>
            </a:r>
            <a:r>
              <a:rPr lang="zh-CN" altLang="en-US" dirty="0" smtClean="0"/>
              <a:t>在线</a:t>
            </a:r>
            <a:r>
              <a:rPr lang="zh-CN" altLang="en-US" dirty="0"/>
              <a:t>工具  </a:t>
            </a:r>
            <a:r>
              <a:rPr lang="en-US" altLang="zh-CN" dirty="0"/>
              <a:t>-</a:t>
            </a:r>
            <a:r>
              <a:rPr lang="zh-CN" altLang="en-US" dirty="0"/>
              <a:t>  </a:t>
            </a:r>
            <a:r>
              <a:rPr lang="en-US" altLang="zh-CN" dirty="0"/>
              <a:t>Tools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5</a:t>
            </a:r>
            <a:r>
              <a:rPr lang="zh-CN" altLang="en-US" dirty="0" smtClean="0"/>
              <a:t>）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20CB-153A-44A3-8065-6FB82466F482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395536" y="1196752"/>
            <a:ext cx="741682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600"/>
              </a:lnSpc>
              <a:spcBef>
                <a:spcPts val="1600"/>
              </a:spcBef>
              <a:spcAft>
                <a:spcPct val="0"/>
              </a:spcAft>
              <a:buClr>
                <a:srgbClr val="C00000"/>
              </a:buClr>
              <a:buSzPct val="80000"/>
              <a:tabLst/>
              <a:defRPr/>
            </a:pP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IBFD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在线工具模块</a:t>
            </a: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Treaty Article Comparison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t="11858" r="952" b="6833"/>
          <a:stretch>
            <a:fillRect/>
          </a:stretch>
        </p:blipFill>
        <p:spPr bwMode="auto">
          <a:xfrm>
            <a:off x="329133" y="1770069"/>
            <a:ext cx="826891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6084168" y="4014948"/>
            <a:ext cx="1944216" cy="1008112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4211960" y="5445224"/>
            <a:ext cx="4104456" cy="936104"/>
          </a:xfrm>
          <a:prstGeom prst="wedgeRectCallout">
            <a:avLst>
              <a:gd name="adj1" fmla="val 16540"/>
              <a:gd name="adj2" fmla="val -9477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ts val="1600"/>
              </a:spcBef>
              <a:buClr>
                <a:srgbClr val="C00000"/>
              </a:buClr>
              <a:buSzPct val="80000"/>
              <a:defRPr/>
            </a:pPr>
            <a:r>
              <a:rPr lang="en-US" altLang="zh-CN" sz="2000" b="1" kern="0" dirty="0">
                <a:solidFill>
                  <a:schemeClr val="accent2">
                    <a:lumMod val="50000"/>
                  </a:schemeClr>
                </a:solidFill>
              </a:rPr>
              <a:t>Treaty Article Comparison</a:t>
            </a:r>
            <a:endParaRPr lang="en-US" altLang="zh-CN" sz="2000" b="1" kern="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 algn="ctr">
              <a:spcBef>
                <a:spcPts val="1600"/>
              </a:spcBef>
              <a:buClr>
                <a:srgbClr val="C00000"/>
              </a:buClr>
              <a:buSzPct val="80000"/>
              <a:defRPr/>
            </a:pPr>
            <a:r>
              <a:rPr lang="zh-CN" altLang="en-US" sz="2000" b="1" kern="0" dirty="0" smtClean="0">
                <a:solidFill>
                  <a:schemeClr val="accent2">
                    <a:lumMod val="50000"/>
                  </a:schemeClr>
                </a:solidFill>
              </a:rPr>
              <a:t>国际税务条款比较工具</a:t>
            </a:r>
            <a:endParaRPr lang="en-US" altLang="zh-CN" sz="2000" b="1" kern="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2180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国际税务研究平台 </a:t>
            </a:r>
            <a:r>
              <a:rPr lang="zh-CN" altLang="en-US" dirty="0"/>
              <a:t>：</a:t>
            </a:r>
            <a:r>
              <a:rPr lang="zh-CN" altLang="en-US" dirty="0" smtClean="0"/>
              <a:t>在线</a:t>
            </a:r>
            <a:r>
              <a:rPr lang="zh-CN" altLang="en-US" dirty="0"/>
              <a:t>工具  </a:t>
            </a:r>
            <a:r>
              <a:rPr lang="en-US" altLang="zh-CN" dirty="0"/>
              <a:t>-</a:t>
            </a:r>
            <a:r>
              <a:rPr lang="zh-CN" altLang="en-US" dirty="0"/>
              <a:t>  </a:t>
            </a:r>
            <a:r>
              <a:rPr lang="en-US" altLang="zh-CN" dirty="0"/>
              <a:t>Tools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5</a:t>
            </a:r>
            <a:r>
              <a:rPr lang="zh-CN" altLang="en-US" dirty="0" smtClean="0"/>
              <a:t>）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20CB-153A-44A3-8065-6FB82466F482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611560" y="1124744"/>
            <a:ext cx="813690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600"/>
              </a:lnSpc>
              <a:spcBef>
                <a:spcPts val="1600"/>
              </a:spcBef>
              <a:spcAft>
                <a:spcPct val="0"/>
              </a:spcAft>
              <a:buClr>
                <a:srgbClr val="C00000"/>
              </a:buClr>
              <a:buSzPct val="80000"/>
              <a:tabLst/>
              <a:defRPr/>
            </a:pP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国际税务条约比较 </a:t>
            </a: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 国际税务条款比较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 t="13078" b="5836"/>
          <a:stretch>
            <a:fillRect/>
          </a:stretch>
        </p:blipFill>
        <p:spPr bwMode="auto">
          <a:xfrm>
            <a:off x="251520" y="1844824"/>
            <a:ext cx="868741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13"/>
          <p:cNvSpPr/>
          <p:nvPr/>
        </p:nvSpPr>
        <p:spPr bwMode="auto">
          <a:xfrm>
            <a:off x="1979712" y="5157192"/>
            <a:ext cx="6768752" cy="936104"/>
          </a:xfrm>
          <a:prstGeom prst="wedgeRectCallout">
            <a:avLst>
              <a:gd name="adj1" fmla="val -15936"/>
              <a:gd name="adj2" fmla="val -12306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effectLst/>
              </a:rPr>
              <a:t>举例：比较</a:t>
            </a:r>
            <a:r>
              <a:rPr lang="zh-CN" altLang="en-US" sz="2000" b="1" dirty="0" smtClean="0"/>
              <a:t>澳大利亚和</a:t>
            </a:r>
            <a:r>
              <a:rPr lang="en-US" altLang="zh-CN" sz="2000" b="1" dirty="0" smtClean="0"/>
              <a:t>OECD</a:t>
            </a:r>
            <a:r>
              <a:rPr lang="zh-CN" altLang="en-US" sz="2000" b="1" dirty="0" smtClean="0"/>
              <a:t>关于</a:t>
            </a:r>
            <a:r>
              <a:rPr lang="en-US" altLang="zh-CN" sz="2000" b="1" dirty="0" smtClean="0"/>
              <a:t>Income Capital</a:t>
            </a:r>
            <a:r>
              <a:rPr lang="zh-CN" altLang="en-US" sz="2000" b="1" dirty="0" smtClean="0"/>
              <a:t>税务条款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国际税务研究平台 ：在线工具  </a:t>
            </a:r>
            <a:r>
              <a:rPr lang="en-US" altLang="zh-CN" dirty="0"/>
              <a:t>-</a:t>
            </a:r>
            <a:r>
              <a:rPr lang="zh-CN" altLang="en-US" dirty="0"/>
              <a:t>  </a:t>
            </a:r>
            <a:r>
              <a:rPr lang="en-US" altLang="zh-CN" dirty="0"/>
              <a:t>Tools </a:t>
            </a:r>
            <a:r>
              <a:rPr lang="zh-CN" altLang="en-US" dirty="0"/>
              <a:t>（</a:t>
            </a:r>
            <a:r>
              <a:rPr lang="en-US" altLang="zh-CN" dirty="0"/>
              <a:t>5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20CB-153A-44A3-8065-6FB82466F482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 t="8370" b="7929"/>
          <a:stretch>
            <a:fillRect/>
          </a:stretch>
        </p:blipFill>
        <p:spPr bwMode="auto">
          <a:xfrm>
            <a:off x="0" y="1340768"/>
            <a:ext cx="91440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4559345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IBFD</a:t>
            </a:r>
            <a:r>
              <a:rPr lang="zh-CN" altLang="en-US" dirty="0" smtClean="0"/>
              <a:t>国际税务研究平台  </a:t>
            </a:r>
            <a:r>
              <a:rPr lang="en-US" altLang="zh-CN" dirty="0" smtClean="0"/>
              <a:t>-</a:t>
            </a:r>
            <a:r>
              <a:rPr lang="zh-CN" altLang="en-US" dirty="0" smtClean="0"/>
              <a:t>  </a:t>
            </a:r>
            <a:r>
              <a:rPr lang="zh-CN" altLang="en-US" dirty="0" smtClean="0"/>
              <a:t>新闻与内容更新提示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20CB-153A-44A3-8065-6FB82466F482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395536" y="1196752"/>
            <a:ext cx="61206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600"/>
              </a:lnSpc>
              <a:spcBef>
                <a:spcPts val="1600"/>
              </a:spcBef>
              <a:spcAft>
                <a:spcPct val="0"/>
              </a:spcAft>
              <a:buClr>
                <a:srgbClr val="C00000"/>
              </a:buClr>
              <a:buSzPct val="80000"/>
              <a:tabLst/>
              <a:defRPr/>
            </a:pP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IBFD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在线平台 </a:t>
            </a: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 </a:t>
            </a: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News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&amp; Updates 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12393" r="58193" b="40826"/>
          <a:stretch/>
        </p:blipFill>
        <p:spPr bwMode="auto">
          <a:xfrm>
            <a:off x="971600" y="1916832"/>
            <a:ext cx="6768752" cy="4258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2915816" y="2780928"/>
            <a:ext cx="2304256" cy="576064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>
          <a:xfrm>
            <a:off x="323528" y="2420888"/>
            <a:ext cx="8820472" cy="2736304"/>
          </a:xfrm>
        </p:spPr>
        <p:txBody>
          <a:bodyPr/>
          <a:lstStyle/>
          <a:p>
            <a:endParaRPr lang="en-US" altLang="zh-CN" sz="2000" dirty="0" smtClean="0"/>
          </a:p>
          <a:p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IBFD </a:t>
            </a:r>
            <a:endParaRPr lang="en-US"/>
          </a:p>
        </p:txBody>
      </p:sp>
      <p:sp>
        <p:nvSpPr>
          <p:cNvPr id="9" name="Subtitle 5"/>
          <p:cNvSpPr txBox="1">
            <a:spLocks/>
          </p:cNvSpPr>
          <p:nvPr/>
        </p:nvSpPr>
        <p:spPr bwMode="auto">
          <a:xfrm>
            <a:off x="323528" y="1484784"/>
            <a:ext cx="882047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 3" pitchFamily="18" charset="2"/>
              <a:buNone/>
              <a:tabLst/>
              <a:defRPr sz="4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rgbClr val="005695"/>
              </a:buClr>
              <a:buSzPct val="80000"/>
              <a:buFont typeface="Wingdings 3" pitchFamily="18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85750" algn="l" rtl="0" eaLnBrk="1" fontAlgn="base" hangingPunct="1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rgbClr val="005695"/>
              </a:buClr>
              <a:buSzPct val="80000"/>
              <a:buFont typeface="Wingdings 3" pitchFamily="18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 3" pitchFamily="18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3600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  </a:t>
            </a:r>
            <a:r>
              <a:rPr lang="zh-CN" altLang="en-US" sz="3600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结    束！</a:t>
            </a:r>
            <a:endParaRPr lang="en-US" altLang="zh-CN" sz="3600" kern="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sz="2000" kern="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sz="2400" kern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PPT</a:t>
            </a:r>
            <a:r>
              <a:rPr lang="zh-CN" altLang="en-US" sz="2400" kern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下载可前往</a:t>
            </a:r>
            <a:endParaRPr lang="en-US" altLang="zh-CN" sz="2400" kern="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400" kern="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altLang="zh-CN" sz="2400" kern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altLang="zh-CN" sz="2400" kern="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3"/>
              </a:rPr>
              <a:t>www.lib.cass.org.cn/electron/db_detail516.htm</a:t>
            </a:r>
            <a:endParaRPr lang="en-US" altLang="zh-CN" sz="2400" kern="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zh-CN" altLang="en-US" sz="2400" kern="0" dirty="0" smtClean="0">
                <a:latin typeface="+mn-ea"/>
                <a:cs typeface="Times New Roman" panose="02020603050405020304" pitchFamily="18" charset="0"/>
              </a:rPr>
              <a:t>如您在使用中有任何疑问</a:t>
            </a:r>
            <a:endParaRPr lang="en-US" altLang="zh-CN" sz="2400" kern="0" dirty="0" smtClean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zh-CN" altLang="en-US" sz="2400" b="0" dirty="0" smtClean="0">
                <a:latin typeface="+mn-ea"/>
              </a:rPr>
              <a:t>电话</a:t>
            </a:r>
            <a:r>
              <a:rPr lang="zh-CN" altLang="en-US" sz="2400" b="0" dirty="0">
                <a:latin typeface="+mn-ea"/>
              </a:rPr>
              <a:t>：</a:t>
            </a:r>
            <a:r>
              <a:rPr lang="en-US" altLang="zh-CN" sz="2400" b="0" dirty="0">
                <a:latin typeface="+mn-ea"/>
              </a:rPr>
              <a:t>85195984</a:t>
            </a:r>
            <a:r>
              <a:rPr lang="zh-CN" altLang="en-US" sz="2400" b="0" dirty="0">
                <a:latin typeface="+mn-ea"/>
              </a:rPr>
              <a:t>、</a:t>
            </a:r>
            <a:r>
              <a:rPr lang="en-US" altLang="zh-CN" sz="2400" b="0" dirty="0">
                <a:latin typeface="+mn-ea"/>
              </a:rPr>
              <a:t>85195754</a:t>
            </a:r>
            <a:r>
              <a:rPr lang="zh-CN" altLang="en-US" sz="2400" b="0" dirty="0">
                <a:latin typeface="+mn-ea"/>
              </a:rPr>
              <a:t>、</a:t>
            </a:r>
            <a:r>
              <a:rPr lang="en-US" altLang="zh-CN" sz="2400" b="0" dirty="0">
                <a:latin typeface="+mn-ea"/>
              </a:rPr>
              <a:t>85195322</a:t>
            </a:r>
            <a:endParaRPr lang="zh-CN" altLang="en-US" sz="2400" b="0" dirty="0">
              <a:latin typeface="+mn-ea"/>
            </a:endParaRPr>
          </a:p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zh-CN" altLang="en-US" sz="2400" b="0" dirty="0">
                <a:latin typeface="+mn-ea"/>
              </a:rPr>
              <a:t>微信群：数字资源服务</a:t>
            </a:r>
            <a:r>
              <a:rPr lang="en-US" altLang="zh-CN" sz="2400" b="0" dirty="0">
                <a:latin typeface="+mn-ea"/>
              </a:rPr>
              <a:t>~</a:t>
            </a:r>
            <a:r>
              <a:rPr lang="zh-CN" altLang="en-US" sz="2400" b="0" dirty="0">
                <a:latin typeface="+mn-ea"/>
              </a:rPr>
              <a:t>社科院</a:t>
            </a:r>
            <a:br>
              <a:rPr lang="zh-CN" altLang="en-US" sz="2400" b="0" dirty="0">
                <a:latin typeface="+mn-ea"/>
              </a:rPr>
            </a:br>
            <a:r>
              <a:rPr lang="zh-CN" altLang="en-US" sz="2400" b="0" dirty="0">
                <a:latin typeface="+mn-ea"/>
              </a:rPr>
              <a:t>电子邮件：</a:t>
            </a:r>
            <a:r>
              <a:rPr lang="en-US" altLang="zh-CN" sz="2400" b="0" dirty="0">
                <a:latin typeface="+mn-ea"/>
              </a:rPr>
              <a:t>szzy-tsg@cass.org.cn</a:t>
            </a:r>
          </a:p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zh-CN" altLang="en-US" sz="2400" b="0" dirty="0">
                <a:latin typeface="+mn-ea"/>
              </a:rPr>
              <a:t>网站：</a:t>
            </a:r>
            <a:r>
              <a:rPr lang="en-US" altLang="zh-CN" sz="2400" b="0" dirty="0">
                <a:latin typeface="+mn-ea"/>
              </a:rPr>
              <a:t>http://www.lib.cass.org.cn </a:t>
            </a:r>
            <a:br>
              <a:rPr lang="en-US" altLang="zh-CN" sz="2400" b="0" dirty="0">
                <a:latin typeface="+mn-ea"/>
              </a:rPr>
            </a:br>
            <a:r>
              <a:rPr lang="en-US" altLang="zh-CN" sz="2400" b="0" dirty="0" smtClean="0">
                <a:latin typeface="+mn-ea"/>
              </a:rPr>
              <a:t>QQ</a:t>
            </a:r>
            <a:r>
              <a:rPr lang="zh-CN" altLang="en-US" sz="2400" b="0" dirty="0">
                <a:latin typeface="+mn-ea"/>
              </a:rPr>
              <a:t>群：</a:t>
            </a:r>
            <a:r>
              <a:rPr lang="en-US" altLang="zh-CN" sz="2400" b="0" dirty="0">
                <a:latin typeface="+mn-ea"/>
              </a:rPr>
              <a:t>278613733</a:t>
            </a:r>
            <a:r>
              <a:rPr lang="zh-CN" altLang="en-US" sz="2400" b="0" dirty="0">
                <a:latin typeface="+mn-ea"/>
              </a:rPr>
              <a:t>（社科院数字资源服务）</a:t>
            </a:r>
          </a:p>
          <a:p>
            <a:endParaRPr lang="en-GB" sz="2000" kern="0" dirty="0">
              <a:latin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在线工具  </a:t>
            </a:r>
            <a:r>
              <a:rPr lang="en-US" altLang="zh-CN" dirty="0" smtClean="0"/>
              <a:t>-</a:t>
            </a:r>
            <a:r>
              <a:rPr lang="zh-CN" altLang="en-US" dirty="0" smtClean="0"/>
              <a:t>  </a:t>
            </a:r>
            <a:r>
              <a:rPr lang="en-US" altLang="zh-CN" dirty="0" smtClean="0"/>
              <a:t>Tools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20CB-153A-44A3-8065-6FB82466F48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t="11858" r="952" b="6833"/>
          <a:stretch>
            <a:fillRect/>
          </a:stretch>
        </p:blipFill>
        <p:spPr bwMode="auto">
          <a:xfrm>
            <a:off x="395536" y="1844824"/>
            <a:ext cx="826891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0"/>
          <p:cNvSpPr/>
          <p:nvPr/>
        </p:nvSpPr>
        <p:spPr bwMode="auto">
          <a:xfrm>
            <a:off x="899592" y="2209877"/>
            <a:ext cx="936104" cy="834018"/>
          </a:xfrm>
          <a:prstGeom prst="ellips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4" name="Down Arrow 12"/>
          <p:cNvSpPr/>
          <p:nvPr/>
        </p:nvSpPr>
        <p:spPr bwMode="auto">
          <a:xfrm>
            <a:off x="1169622" y="1463670"/>
            <a:ext cx="396044" cy="695015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2855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国际税务研究平台在线工具列表</a:t>
            </a:r>
            <a:endParaRPr lang="en-GB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20CB-153A-44A3-8065-6FB82466F48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55577" y="1412776"/>
            <a:ext cx="7560839" cy="4032448"/>
          </a:xfrm>
          <a:ln>
            <a:solidFill>
              <a:schemeClr val="tx2"/>
            </a:solidFill>
            <a:prstDash val="dash"/>
          </a:ln>
        </p:spPr>
        <p:txBody>
          <a:bodyPr/>
          <a:lstStyle/>
          <a:p>
            <a:r>
              <a:rPr lang="en-US" altLang="zh-CN" dirty="0" err="1" smtClean="0"/>
              <a:t>Comtax</a:t>
            </a:r>
            <a:r>
              <a:rPr lang="zh-CN" altLang="en-US" dirty="0" smtClean="0"/>
              <a:t>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2015-2016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en-US" altLang="zh-CN" dirty="0" smtClean="0"/>
              <a:t>International</a:t>
            </a:r>
            <a:r>
              <a:rPr lang="zh-CN" altLang="en-US" dirty="0" smtClean="0"/>
              <a:t> </a:t>
            </a:r>
            <a:r>
              <a:rPr lang="en-US" altLang="zh-CN" dirty="0" smtClean="0"/>
              <a:t>Tax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Structuring</a:t>
            </a:r>
            <a:endParaRPr lang="en-US" dirty="0" smtClean="0"/>
          </a:p>
          <a:p>
            <a:r>
              <a:rPr lang="en-US" altLang="zh-CN" dirty="0" err="1" smtClean="0"/>
              <a:t>Silmutax</a:t>
            </a:r>
            <a:endParaRPr lang="en-GB" dirty="0" smtClean="0"/>
          </a:p>
          <a:p>
            <a:pPr lvl="0">
              <a:defRPr/>
            </a:pPr>
            <a:r>
              <a:rPr lang="en-US" altLang="zh-CN" dirty="0" smtClean="0"/>
              <a:t>BEPS</a:t>
            </a:r>
            <a:r>
              <a:rPr lang="zh-CN" altLang="en-US" dirty="0" smtClean="0"/>
              <a:t> </a:t>
            </a:r>
            <a:r>
              <a:rPr lang="en-US" altLang="zh-CN" dirty="0"/>
              <a:t>Country</a:t>
            </a:r>
            <a:r>
              <a:rPr lang="zh-CN" altLang="en-US" dirty="0"/>
              <a:t> </a:t>
            </a:r>
            <a:r>
              <a:rPr lang="en-US" altLang="zh-CN" dirty="0"/>
              <a:t>Monitor</a:t>
            </a:r>
          </a:p>
          <a:p>
            <a:pPr lvl="0">
              <a:defRPr/>
            </a:pPr>
            <a:r>
              <a:rPr lang="en-US" altLang="zh-CN" dirty="0"/>
              <a:t>Income</a:t>
            </a:r>
            <a:r>
              <a:rPr lang="zh-CN" altLang="en-US" dirty="0"/>
              <a:t> </a:t>
            </a:r>
            <a:r>
              <a:rPr lang="en-US" altLang="zh-CN" dirty="0"/>
              <a:t>Tax</a:t>
            </a:r>
            <a:r>
              <a:rPr lang="zh-CN" altLang="en-US" dirty="0"/>
              <a:t> </a:t>
            </a:r>
            <a:r>
              <a:rPr lang="en-US" altLang="zh-CN" dirty="0"/>
              <a:t>Accounting</a:t>
            </a:r>
            <a:r>
              <a:rPr lang="zh-CN" altLang="en-US" dirty="0"/>
              <a:t> </a:t>
            </a:r>
            <a:r>
              <a:rPr lang="en-US" altLang="zh-CN" dirty="0"/>
              <a:t>Tracker</a:t>
            </a:r>
          </a:p>
          <a:p>
            <a:pPr lvl="0">
              <a:defRPr/>
            </a:pPr>
            <a:r>
              <a:rPr lang="en-GB" altLang="zh-CN" dirty="0"/>
              <a:t>China Circulars Collection</a:t>
            </a:r>
          </a:p>
          <a:p>
            <a:pPr lvl="0">
              <a:defRPr/>
            </a:pPr>
            <a:r>
              <a:rPr lang="en-GB" altLang="zh-CN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MLI Country Monitor Comparison Table</a:t>
            </a:r>
            <a:endParaRPr lang="en-US" altLang="zh-CN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defRPr/>
            </a:pPr>
            <a:r>
              <a:rPr lang="en-GB" altLang="zh-CN" dirty="0"/>
              <a:t>Transfer Pricing Documentation Comparison Table </a:t>
            </a:r>
          </a:p>
          <a:p>
            <a:endParaRPr lang="en-US" altLang="zh-CN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国际税务研究平台 ：在线</a:t>
            </a:r>
            <a:r>
              <a:rPr lang="zh-CN" altLang="en-US" dirty="0" smtClean="0"/>
              <a:t>工具  </a:t>
            </a:r>
            <a:r>
              <a:rPr lang="en-US" altLang="zh-CN" dirty="0" smtClean="0"/>
              <a:t>-</a:t>
            </a:r>
            <a:r>
              <a:rPr lang="zh-CN" altLang="en-US" dirty="0" smtClean="0"/>
              <a:t>  </a:t>
            </a:r>
            <a:r>
              <a:rPr lang="en-US" altLang="zh-CN" dirty="0" smtClean="0"/>
              <a:t>Tools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20CB-153A-44A3-8065-6FB82466F48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395536" y="1196752"/>
            <a:ext cx="54726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600"/>
              </a:lnSpc>
              <a:spcBef>
                <a:spcPts val="1600"/>
              </a:spcBef>
              <a:spcAft>
                <a:spcPct val="0"/>
              </a:spcAft>
              <a:buClr>
                <a:srgbClr val="C00000"/>
              </a:buClr>
              <a:buSzPct val="80000"/>
              <a:tabLst/>
              <a:defRPr/>
            </a:pP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IBFD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在线工具模块</a:t>
            </a: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zh-CN" b="1" u="sng" kern="0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Comtax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t="11858" r="952" b="6833"/>
          <a:stretch>
            <a:fillRect/>
          </a:stretch>
        </p:blipFill>
        <p:spPr bwMode="auto">
          <a:xfrm>
            <a:off x="395536" y="1844824"/>
            <a:ext cx="826891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7"/>
          <p:cNvSpPr txBox="1">
            <a:spLocks/>
          </p:cNvSpPr>
          <p:nvPr/>
        </p:nvSpPr>
        <p:spPr bwMode="auto">
          <a:xfrm>
            <a:off x="5148064" y="5301208"/>
            <a:ext cx="27363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600"/>
              </a:lnSpc>
              <a:spcBef>
                <a:spcPts val="1600"/>
              </a:spcBef>
              <a:spcAft>
                <a:spcPct val="0"/>
              </a:spcAft>
              <a:buClr>
                <a:srgbClr val="C00000"/>
              </a:buClr>
              <a:buSzPct val="80000"/>
              <a:tabLst/>
              <a:defRPr/>
            </a:pPr>
            <a:r>
              <a:rPr lang="zh-CN" altLang="en-US" sz="1600" b="1" u="sng" kern="0" dirty="0" smtClean="0">
                <a:latin typeface="+mn-lt"/>
              </a:rPr>
              <a:t>包含在不同服务包中</a:t>
            </a:r>
            <a:endParaRPr kumimoji="0" lang="en-US" sz="1600" b="1" i="0" u="sng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27584" y="3212976"/>
            <a:ext cx="1944216" cy="1008112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4427984" y="4149080"/>
            <a:ext cx="4392488" cy="2088232"/>
          </a:xfrm>
          <a:prstGeom prst="wedgeRectCallout">
            <a:avLst>
              <a:gd name="adj1" fmla="val -88596"/>
              <a:gd name="adj2" fmla="val -3535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跨境交易计算工具</a:t>
            </a:r>
            <a:endParaRPr lang="en-GB" sz="20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考虑到全球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131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个司法管辖区的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所有</a:t>
            </a:r>
            <a:endParaRPr lang="en-US" altLang="zh-CN" sz="20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税收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成本，直接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与具体的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国家和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条约</a:t>
            </a:r>
            <a:endParaRPr lang="en-US" altLang="zh-CN" sz="20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信息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相关联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国际税务研究平台 ：在线</a:t>
            </a:r>
            <a:r>
              <a:rPr lang="zh-CN" altLang="en-US" dirty="0" smtClean="0"/>
              <a:t>工具  </a:t>
            </a:r>
            <a:r>
              <a:rPr lang="en-US" altLang="zh-CN" dirty="0" smtClean="0"/>
              <a:t>-</a:t>
            </a:r>
            <a:r>
              <a:rPr lang="zh-CN" altLang="en-US" dirty="0" smtClean="0"/>
              <a:t>  </a:t>
            </a:r>
            <a:r>
              <a:rPr lang="en-US" altLang="zh-CN" dirty="0" smtClean="0"/>
              <a:t>Tools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20CB-153A-44A3-8065-6FB82466F482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395536" y="1124744"/>
            <a:ext cx="554461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600"/>
              </a:lnSpc>
              <a:spcBef>
                <a:spcPts val="1600"/>
              </a:spcBef>
              <a:spcAft>
                <a:spcPct val="0"/>
              </a:spcAft>
              <a:buClr>
                <a:srgbClr val="C00000"/>
              </a:buClr>
              <a:buSzPct val="80000"/>
              <a:tabLst/>
              <a:defRPr/>
            </a:pP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IBFD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在线工具模块</a:t>
            </a: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zh-CN" b="1" u="sng" kern="0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Comtax</a:t>
            </a: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– Calculation Tool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18329" r="18926" b="33438"/>
          <a:stretch>
            <a:fillRect/>
          </a:stretch>
        </p:blipFill>
        <p:spPr bwMode="auto">
          <a:xfrm>
            <a:off x="395536" y="1988840"/>
            <a:ext cx="824440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国际税务研究平台 ：在线</a:t>
            </a:r>
            <a:r>
              <a:rPr lang="zh-CN" altLang="en-US" dirty="0" smtClean="0"/>
              <a:t>工具  </a:t>
            </a:r>
            <a:r>
              <a:rPr lang="en-US" altLang="zh-CN" dirty="0" smtClean="0"/>
              <a:t>-</a:t>
            </a:r>
            <a:r>
              <a:rPr lang="zh-CN" altLang="en-US" dirty="0" smtClean="0"/>
              <a:t>  </a:t>
            </a:r>
            <a:r>
              <a:rPr lang="en-US" altLang="zh-CN" dirty="0" smtClean="0"/>
              <a:t>Tools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20CB-153A-44A3-8065-6FB82466F48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395536" y="1124744"/>
            <a:ext cx="554461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600"/>
              </a:lnSpc>
              <a:spcBef>
                <a:spcPts val="1600"/>
              </a:spcBef>
              <a:spcAft>
                <a:spcPct val="0"/>
              </a:spcAft>
              <a:buClr>
                <a:srgbClr val="C00000"/>
              </a:buClr>
              <a:buSzPct val="80000"/>
              <a:tabLst/>
              <a:defRPr/>
            </a:pP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IBFD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在线工具模块</a:t>
            </a: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zh-CN" b="1" u="sng" kern="0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Comtax</a:t>
            </a: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– Calculation Tool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t="25391" r="1298" b="8657"/>
          <a:stretch>
            <a:fillRect/>
          </a:stretch>
        </p:blipFill>
        <p:spPr bwMode="auto">
          <a:xfrm>
            <a:off x="107504" y="2204864"/>
            <a:ext cx="8625409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66236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国际税务研究平台 ：在线</a:t>
            </a:r>
            <a:r>
              <a:rPr lang="zh-CN" altLang="en-US" dirty="0" smtClean="0"/>
              <a:t>工具  </a:t>
            </a:r>
            <a:r>
              <a:rPr lang="en-US" altLang="zh-CN" dirty="0" smtClean="0"/>
              <a:t>-</a:t>
            </a:r>
            <a:r>
              <a:rPr lang="zh-CN" altLang="en-US" dirty="0" smtClean="0"/>
              <a:t>  </a:t>
            </a:r>
            <a:r>
              <a:rPr lang="en-US" altLang="zh-CN" dirty="0" smtClean="0"/>
              <a:t>Tools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20CB-153A-44A3-8065-6FB82466F482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395536" y="1196752"/>
            <a:ext cx="777686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ts val="2600"/>
              </a:lnSpc>
              <a:spcBef>
                <a:spcPts val="1600"/>
              </a:spcBef>
              <a:buClr>
                <a:srgbClr val="C00000"/>
              </a:buClr>
              <a:buSzPct val="80000"/>
              <a:defRPr/>
            </a:pP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IBFD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在线工具模块</a:t>
            </a: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zh-CN" b="1" u="sng" kern="0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Comtax</a:t>
            </a: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Basic Calculation Tool – BEPS Tracker</a:t>
            </a:r>
          </a:p>
          <a:p>
            <a:pPr marL="342900" lvl="0" indent="-342900">
              <a:lnSpc>
                <a:spcPts val="2600"/>
              </a:lnSpc>
              <a:spcBef>
                <a:spcPts val="1600"/>
              </a:spcBef>
              <a:buClr>
                <a:srgbClr val="C00000"/>
              </a:buClr>
              <a:buSzPct val="80000"/>
              <a:defRPr/>
            </a:pPr>
            <a:r>
              <a:rPr lang="zh-CN" altLang="en-US" sz="24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税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基侵蚀和利润</a:t>
            </a:r>
            <a:r>
              <a:rPr lang="zh-CN" altLang="en-US" sz="24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转移跟踪</a:t>
            </a:r>
            <a:endParaRPr kumimoji="0" lang="en-US" sz="24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17344" r="12285" b="10797"/>
          <a:stretch>
            <a:fillRect/>
          </a:stretch>
        </p:blipFill>
        <p:spPr bwMode="auto">
          <a:xfrm>
            <a:off x="54311" y="2276872"/>
            <a:ext cx="906767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国际税务研究平台 ：在线</a:t>
            </a:r>
            <a:r>
              <a:rPr lang="zh-CN" altLang="en-US" dirty="0" smtClean="0"/>
              <a:t>工具  </a:t>
            </a:r>
            <a:r>
              <a:rPr lang="en-US" altLang="zh-CN" dirty="0" smtClean="0"/>
              <a:t>-</a:t>
            </a:r>
            <a:r>
              <a:rPr lang="zh-CN" altLang="en-US" dirty="0" smtClean="0"/>
              <a:t>  </a:t>
            </a:r>
            <a:r>
              <a:rPr lang="en-US" altLang="zh-CN" dirty="0" smtClean="0"/>
              <a:t>Tools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20CB-153A-44A3-8065-6FB82466F482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683568" y="1340768"/>
            <a:ext cx="69127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600"/>
              </a:lnSpc>
              <a:spcBef>
                <a:spcPts val="1600"/>
              </a:spcBef>
              <a:spcAft>
                <a:spcPct val="0"/>
              </a:spcAft>
              <a:buClr>
                <a:srgbClr val="C00000"/>
              </a:buClr>
              <a:buSzPct val="80000"/>
              <a:tabLst/>
              <a:defRPr/>
            </a:pP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IBFD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在线工具模块</a:t>
            </a: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International Tax Structuring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t="11858" r="952" b="6833"/>
          <a:stretch>
            <a:fillRect/>
          </a:stretch>
        </p:blipFill>
        <p:spPr bwMode="auto">
          <a:xfrm>
            <a:off x="395536" y="1844824"/>
            <a:ext cx="826891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2627784" y="4077072"/>
            <a:ext cx="1944216" cy="1008112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4704014" y="4941168"/>
            <a:ext cx="3960440" cy="1296144"/>
          </a:xfrm>
          <a:prstGeom prst="wedgeRectCallout">
            <a:avLst>
              <a:gd name="adj1" fmla="val -57672"/>
              <a:gd name="adj2" fmla="val -4603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GB" sz="2000" b="1" dirty="0" smtClean="0">
                <a:solidFill>
                  <a:srgbClr val="FF0000"/>
                </a:solidFill>
                <a:latin typeface="+mn-ea"/>
              </a:rPr>
              <a:t>Planning tool for cross-border </a:t>
            </a:r>
          </a:p>
          <a:p>
            <a:pPr algn="ctr">
              <a:spcBef>
                <a:spcPct val="20000"/>
              </a:spcBef>
            </a:pPr>
            <a:r>
              <a:rPr lang="en-GB" sz="2000" b="1" dirty="0" smtClean="0">
                <a:solidFill>
                  <a:srgbClr val="FF0000"/>
                </a:solidFill>
                <a:latin typeface="+mn-ea"/>
              </a:rPr>
              <a:t>transactions</a:t>
            </a:r>
            <a:endParaRPr lang="en-GB" sz="2000" b="1" dirty="0" smtClean="0">
              <a:latin typeface="+mn-ea"/>
            </a:endParaRPr>
          </a:p>
          <a:p>
            <a:pPr algn="ctr">
              <a:spcBef>
                <a:spcPct val="20000"/>
              </a:spcBef>
            </a:pPr>
            <a:r>
              <a:rPr lang="zh-CN" altLang="en-US" sz="2000" b="1" dirty="0">
                <a:latin typeface="+mn-ea"/>
              </a:rPr>
              <a:t>跨</a:t>
            </a:r>
            <a:r>
              <a:rPr lang="zh-CN" altLang="en-US" sz="2000" b="1" dirty="0" smtClean="0">
                <a:latin typeface="+mn-ea"/>
              </a:rPr>
              <a:t>境交易规划工具</a:t>
            </a:r>
            <a:endParaRPr lang="en-US" altLang="zh-CN" sz="2000" b="1" dirty="0" smtClean="0">
              <a:latin typeface="+mn-ea"/>
            </a:endParaRPr>
          </a:p>
          <a:p>
            <a:pPr algn="ctr">
              <a:spcBef>
                <a:spcPct val="20000"/>
              </a:spcBef>
            </a:pPr>
            <a:r>
              <a:rPr lang="en-GB" sz="1400" b="1" dirty="0" smtClean="0"/>
              <a:t> </a:t>
            </a:r>
            <a:endParaRPr kumimoji="0" lang="en-US" altLang="zh-CN" sz="1400" b="1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28642" b="6913"/>
          <a:stretch>
            <a:fillRect/>
          </a:stretch>
        </p:blipFill>
        <p:spPr bwMode="auto">
          <a:xfrm>
            <a:off x="251520" y="1628800"/>
            <a:ext cx="869168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国际税务研究平台 ：在线</a:t>
            </a:r>
            <a:r>
              <a:rPr lang="zh-CN" altLang="en-US" dirty="0" smtClean="0"/>
              <a:t>工具  </a:t>
            </a:r>
            <a:r>
              <a:rPr lang="en-US" altLang="zh-CN" dirty="0" smtClean="0"/>
              <a:t>-</a:t>
            </a:r>
            <a:r>
              <a:rPr lang="zh-CN" altLang="en-US" dirty="0" smtClean="0"/>
              <a:t>  </a:t>
            </a:r>
            <a:r>
              <a:rPr lang="en-US" altLang="zh-CN" dirty="0" smtClean="0"/>
              <a:t>Tools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20CB-153A-44A3-8065-6FB82466F482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395536" y="1124744"/>
            <a:ext cx="835292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600"/>
              </a:lnSpc>
              <a:spcBef>
                <a:spcPts val="1600"/>
              </a:spcBef>
              <a:spcAft>
                <a:spcPct val="0"/>
              </a:spcAft>
              <a:buClr>
                <a:srgbClr val="C00000"/>
              </a:buClr>
              <a:buSzPct val="80000"/>
              <a:tabLst/>
              <a:defRPr/>
            </a:pP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IBFD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在线工具模块 </a:t>
            </a:r>
            <a:r>
              <a:rPr lang="en-US" altLang="zh-CN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–</a:t>
            </a:r>
            <a:r>
              <a:rPr lang="zh-CN" altLang="en-US" b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比较两个国家的税务信息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t="30415" r="65056" b="7432"/>
          <a:stretch>
            <a:fillRect/>
          </a:stretch>
        </p:blipFill>
        <p:spPr bwMode="auto">
          <a:xfrm>
            <a:off x="35496" y="2492896"/>
            <a:ext cx="3131840" cy="346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107504" y="2420888"/>
            <a:ext cx="3024336" cy="3600400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IBFD_main_template">
  <a:themeElements>
    <a:clrScheme name="IBFD_colorset_main">
      <a:dk1>
        <a:srgbClr val="151515"/>
      </a:dk1>
      <a:lt1>
        <a:srgbClr val="FFFFFF"/>
      </a:lt1>
      <a:dk2>
        <a:srgbClr val="B30838"/>
      </a:dk2>
      <a:lt2>
        <a:srgbClr val="F2F2F2"/>
      </a:lt2>
      <a:accent1>
        <a:srgbClr val="FFDD00"/>
      </a:accent1>
      <a:accent2>
        <a:srgbClr val="B30838"/>
      </a:accent2>
      <a:accent3>
        <a:srgbClr val="005695"/>
      </a:accent3>
      <a:accent4>
        <a:srgbClr val="D8D8D8"/>
      </a:accent4>
      <a:accent5>
        <a:srgbClr val="BFBFBF"/>
      </a:accent5>
      <a:accent6>
        <a:srgbClr val="7F7F7F"/>
      </a:accent6>
      <a:hlink>
        <a:srgbClr val="005695"/>
      </a:hlink>
      <a:folHlink>
        <a:srgbClr val="B30838"/>
      </a:folHlink>
    </a:clrScheme>
    <a:fontScheme name="2006 ITA House Sty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IBFD_Tax_Courses _Template_v1.pptx [Alleen-lezen]" id="{72D77E24-8460-49B3-B734-FE4F6E345362}" vid="{630AA487-C699-49F9-A4CE-35691245BE5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IBFD_main_template</Template>
  <TotalTime>274</TotalTime>
  <Words>514</Words>
  <Application>Microsoft Office PowerPoint</Application>
  <PresentationFormat>全屏显示(4:3)</PresentationFormat>
  <Paragraphs>89</Paragraphs>
  <Slides>19</Slides>
  <Notes>17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IBFD_main_template</vt:lpstr>
      <vt:lpstr>PowerPoint 演示文稿</vt:lpstr>
      <vt:lpstr>在线工具  -  Tools</vt:lpstr>
      <vt:lpstr>国际税务研究平台在线工具列表</vt:lpstr>
      <vt:lpstr>国际税务研究平台 ：在线工具  -  Tools（1）</vt:lpstr>
      <vt:lpstr>国际税务研究平台 ：在线工具  -  Tools（1）</vt:lpstr>
      <vt:lpstr>国际税务研究平台 ：在线工具  -  Tools（1）</vt:lpstr>
      <vt:lpstr>国际税务研究平台 ：在线工具  -  Tools （1）</vt:lpstr>
      <vt:lpstr>国际税务研究平台 ：在线工具  -  Tools（2）</vt:lpstr>
      <vt:lpstr>国际税务研究平台 ：在线工具  -  Tools（2）</vt:lpstr>
      <vt:lpstr>国际税务研究平台 ：在线工具  -  Tools （3）</vt:lpstr>
      <vt:lpstr>国际税务研究平台 ：在线工具  -  Tools （3）</vt:lpstr>
      <vt:lpstr>国际税务研究平台 ：在线工具  -  Tools （4）</vt:lpstr>
      <vt:lpstr>国际税务研究平台 ：在线工具  -  Tools （4）</vt:lpstr>
      <vt:lpstr>国际税务研究平台 ：在线工具  -  Tools （4）</vt:lpstr>
      <vt:lpstr>国际税务研究平台 ：在线工具  -  Tools （5）</vt:lpstr>
      <vt:lpstr>国际税务研究平台 ：在线工具  -  Tools （5）</vt:lpstr>
      <vt:lpstr>国际税务研究平台 ：在线工具  -  Tools （5）</vt:lpstr>
      <vt:lpstr>IBFD国际税务研究平台  -  新闻与内容更新提示</vt:lpstr>
      <vt:lpstr>PowerPoint 演示文稿</vt:lpstr>
    </vt:vector>
  </TitlesOfParts>
  <Company>IBFD</Company>
  <LinksUpToDate>false</LinksUpToDate>
  <SharedDoc>false</SharedDoc>
  <HyperlinkBase> 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marschall</dc:creator>
  <cp:lastModifiedBy>Windows 用户</cp:lastModifiedBy>
  <cp:revision>234</cp:revision>
  <dcterms:created xsi:type="dcterms:W3CDTF">2015-09-17T10:59:03Z</dcterms:created>
  <dcterms:modified xsi:type="dcterms:W3CDTF">2018-08-03T07:36:57Z</dcterms:modified>
</cp:coreProperties>
</file>